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62" r:id="rId2"/>
    <p:sldId id="409" r:id="rId3"/>
    <p:sldId id="392" r:id="rId4"/>
    <p:sldId id="393" r:id="rId5"/>
    <p:sldId id="394" r:id="rId6"/>
    <p:sldId id="395" r:id="rId7"/>
    <p:sldId id="396" r:id="rId8"/>
    <p:sldId id="397" r:id="rId9"/>
    <p:sldId id="269" r:id="rId10"/>
    <p:sldId id="286" r:id="rId11"/>
    <p:sldId id="293" r:id="rId12"/>
    <p:sldId id="295" r:id="rId13"/>
    <p:sldId id="308" r:id="rId14"/>
    <p:sldId id="296" r:id="rId15"/>
    <p:sldId id="287" r:id="rId16"/>
    <p:sldId id="316" r:id="rId17"/>
    <p:sldId id="317" r:id="rId18"/>
    <p:sldId id="318" r:id="rId19"/>
    <p:sldId id="319" r:id="rId20"/>
    <p:sldId id="330" r:id="rId21"/>
    <p:sldId id="331" r:id="rId22"/>
    <p:sldId id="332" r:id="rId23"/>
    <p:sldId id="335" r:id="rId24"/>
    <p:sldId id="336" r:id="rId25"/>
    <p:sldId id="337" r:id="rId26"/>
    <p:sldId id="411" r:id="rId27"/>
    <p:sldId id="412" r:id="rId28"/>
    <p:sldId id="413" r:id="rId29"/>
    <p:sldId id="410" r:id="rId30"/>
    <p:sldId id="414" r:id="rId31"/>
    <p:sldId id="415" r:id="rId32"/>
    <p:sldId id="376" r:id="rId33"/>
    <p:sldId id="379" r:id="rId34"/>
    <p:sldId id="368" r:id="rId35"/>
    <p:sldId id="307" r:id="rId36"/>
    <p:sldId id="386" r:id="rId37"/>
    <p:sldId id="389" r:id="rId38"/>
    <p:sldId id="416" r:id="rId39"/>
    <p:sldId id="324" r:id="rId40"/>
    <p:sldId id="325" r:id="rId41"/>
    <p:sldId id="328" r:id="rId42"/>
    <p:sldId id="329" r:id="rId43"/>
    <p:sldId id="401" r:id="rId44"/>
    <p:sldId id="398" r:id="rId45"/>
    <p:sldId id="400" r:id="rId46"/>
    <p:sldId id="402" r:id="rId47"/>
    <p:sldId id="407" r:id="rId48"/>
    <p:sldId id="408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jw" initials="j" lastIdx="1" clrIdx="0">
    <p:extLst>
      <p:ext uri="{19B8F6BF-5375-455C-9EA6-DF929625EA0E}">
        <p15:presenceInfo xmlns:p15="http://schemas.microsoft.com/office/powerpoint/2012/main" userId="jjw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18B5"/>
    <a:srgbClr val="0037A4"/>
    <a:srgbClr val="007033"/>
    <a:srgbClr val="052581"/>
    <a:srgbClr val="004821"/>
    <a:srgbClr val="00220F"/>
    <a:srgbClr val="6600FF"/>
    <a:srgbClr val="1303E1"/>
    <a:srgbClr val="1A37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6991" autoAdjust="0"/>
    <p:restoredTop sz="94660"/>
  </p:normalViewPr>
  <p:slideViewPr>
    <p:cSldViewPr snapToGrid="0">
      <p:cViewPr varScale="1">
        <p:scale>
          <a:sx n="132" d="100"/>
          <a:sy n="132" d="100"/>
        </p:scale>
        <p:origin x="2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4-30T00:21:57.341" idx="1">
    <p:pos x="7606" y="82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3B630C-5ABE-4855-8C27-9364C808E470}" type="datetimeFigureOut">
              <a:rPr lang="en-US" smtClean="0"/>
              <a:t>5/9/18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5F019-4C8E-4385-8E92-60C1CD2D7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433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5F019-4C8E-4385-8E92-60C1CD2D7A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243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8111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65788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47688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31766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44462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497516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39091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5F019-4C8E-4385-8E92-60C1CD2D7AC4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730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20588-530D-44A7-8789-DAD06A596446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4E577-DFE6-4672-A1D3-6FFDB658B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77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20588-530D-44A7-8789-DAD06A596446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4E577-DFE6-4672-A1D3-6FFDB658B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068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20588-530D-44A7-8789-DAD06A596446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4E577-DFE6-4672-A1D3-6FFDB658B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85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20588-530D-44A7-8789-DAD06A596446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4E577-DFE6-4672-A1D3-6FFDB658B7C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E471CD-D42A-CB4B-A10B-A455D353632F}"/>
              </a:ext>
            </a:extLst>
          </p:cNvPr>
          <p:cNvSpPr txBox="1"/>
          <p:nvPr userDrawn="1"/>
        </p:nvSpPr>
        <p:spPr>
          <a:xfrm>
            <a:off x="304800" y="40944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263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20588-530D-44A7-8789-DAD06A596446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4E577-DFE6-4672-A1D3-6FFDB658B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403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20588-530D-44A7-8789-DAD06A596446}" type="datetimeFigureOut">
              <a:rPr lang="en-US" smtClean="0"/>
              <a:t>5/9/18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4E577-DFE6-4672-A1D3-6FFDB658B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320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20588-530D-44A7-8789-DAD06A596446}" type="datetimeFigureOut">
              <a:rPr lang="en-US" smtClean="0"/>
              <a:t>5/9/18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4E577-DFE6-4672-A1D3-6FFDB658B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351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20588-530D-44A7-8789-DAD06A596446}" type="datetimeFigureOut">
              <a:rPr lang="en-US" smtClean="0"/>
              <a:t>5/9/18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4E577-DFE6-4672-A1D3-6FFDB658B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811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20588-530D-44A7-8789-DAD06A596446}" type="datetimeFigureOut">
              <a:rPr lang="en-US" smtClean="0"/>
              <a:t>5/9/18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4E577-DFE6-4672-A1D3-6FFDB658B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9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20588-530D-44A7-8789-DAD06A596446}" type="datetimeFigureOut">
              <a:rPr lang="en-US" smtClean="0"/>
              <a:t>5/9/18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4E577-DFE6-4672-A1D3-6FFDB658B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057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20588-530D-44A7-8789-DAD06A596446}" type="datetimeFigureOut">
              <a:rPr lang="en-US" smtClean="0"/>
              <a:t>5/9/18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4E577-DFE6-4672-A1D3-6FFDB658B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239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alphaModFix amt="3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20588-530D-44A7-8789-DAD06A596446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4E577-DFE6-4672-A1D3-6FFDB658B7C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43CC15-8256-6549-9F46-7626CC959407}"/>
              </a:ext>
            </a:extLst>
          </p:cNvPr>
          <p:cNvSpPr txBox="1"/>
          <p:nvPr userDrawn="1"/>
        </p:nvSpPr>
        <p:spPr>
          <a:xfrm>
            <a:off x="335280" y="5181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116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2.jpe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9.jpg"/><Relationship Id="rId7" Type="http://schemas.openxmlformats.org/officeDocument/2006/relationships/image" Target="../media/image1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9.jpg"/><Relationship Id="rId7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0.jpeg"/><Relationship Id="rId9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9.jpg"/><Relationship Id="rId7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9.jpg"/><Relationship Id="rId7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50.jpe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11" Type="http://schemas.openxmlformats.org/officeDocument/2006/relationships/image" Target="../media/image78.jpeg"/><Relationship Id="rId5" Type="http://schemas.openxmlformats.org/officeDocument/2006/relationships/image" Target="../media/image72.png"/><Relationship Id="rId10" Type="http://schemas.openxmlformats.org/officeDocument/2006/relationships/image" Target="../media/image77.jpeg"/><Relationship Id="rId4" Type="http://schemas.openxmlformats.org/officeDocument/2006/relationships/image" Target="../media/image71.png"/><Relationship Id="rId9" Type="http://schemas.openxmlformats.org/officeDocument/2006/relationships/image" Target="../media/image7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930" y="602938"/>
            <a:ext cx="11745319" cy="117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8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1200" b="1" dirty="0">
                <a:solidFill>
                  <a:srgbClr val="052581"/>
                </a:solidFill>
              </a:rPr>
              <a:t>STORM: a Scalable Toolkit for an Open Community Supporting Near Real-time High Resolution Coastal Storm Modeling</a:t>
            </a:r>
          </a:p>
          <a:p>
            <a:pPr>
              <a:lnSpc>
                <a:spcPct val="120000"/>
              </a:lnSpc>
            </a:pPr>
            <a:endParaRPr lang="en-US" sz="11200" b="1" dirty="0">
              <a:solidFill>
                <a:srgbClr val="052581"/>
              </a:solidFill>
            </a:endParaRPr>
          </a:p>
          <a:p>
            <a:pPr>
              <a:lnSpc>
                <a:spcPct val="120000"/>
              </a:lnSpc>
            </a:pPr>
            <a:endParaRPr lang="en-US" sz="11200" b="1" dirty="0">
              <a:solidFill>
                <a:srgbClr val="052581"/>
              </a:solidFill>
            </a:endParaRPr>
          </a:p>
          <a:p>
            <a:pPr>
              <a:spcAft>
                <a:spcPts val="2000"/>
              </a:spcAft>
            </a:pPr>
            <a:r>
              <a:rPr lang="en-US" sz="8800" b="1" dirty="0" err="1">
                <a:solidFill>
                  <a:srgbClr val="052581"/>
                </a:solidFill>
              </a:rPr>
              <a:t>Hartmut</a:t>
            </a:r>
            <a:r>
              <a:rPr lang="en-US" sz="8800" b="1" dirty="0">
                <a:solidFill>
                  <a:srgbClr val="052581"/>
                </a:solidFill>
              </a:rPr>
              <a:t> Kaiser</a:t>
            </a:r>
            <a:r>
              <a:rPr lang="en-US" sz="8800" b="1" baseline="30000" dirty="0">
                <a:solidFill>
                  <a:srgbClr val="052581"/>
                </a:solidFill>
              </a:rPr>
              <a:t>1</a:t>
            </a:r>
            <a:r>
              <a:rPr lang="en-US" sz="8800" b="1" dirty="0">
                <a:solidFill>
                  <a:srgbClr val="052581"/>
                </a:solidFill>
              </a:rPr>
              <a:t>, Joannes Westerink</a:t>
            </a:r>
            <a:r>
              <a:rPr lang="en-US" sz="8800" b="1" baseline="30000" dirty="0">
                <a:solidFill>
                  <a:srgbClr val="052581"/>
                </a:solidFill>
              </a:rPr>
              <a:t>2</a:t>
            </a:r>
            <a:r>
              <a:rPr lang="en-US" sz="8800" b="1" dirty="0">
                <a:solidFill>
                  <a:srgbClr val="052581"/>
                </a:solidFill>
              </a:rPr>
              <a:t>, Rick Luettich</a:t>
            </a:r>
            <a:r>
              <a:rPr lang="en-US" sz="8800" b="1" baseline="30000" dirty="0">
                <a:solidFill>
                  <a:srgbClr val="052581"/>
                </a:solidFill>
              </a:rPr>
              <a:t>3</a:t>
            </a:r>
            <a:r>
              <a:rPr lang="en-US" sz="8800" b="1" dirty="0">
                <a:solidFill>
                  <a:srgbClr val="052581"/>
                </a:solidFill>
              </a:rPr>
              <a:t>, Clint Dawson</a:t>
            </a:r>
            <a:r>
              <a:rPr lang="en-US" sz="8800" b="1" baseline="30000" dirty="0">
                <a:solidFill>
                  <a:srgbClr val="052581"/>
                </a:solidFill>
              </a:rPr>
              <a:t>4</a:t>
            </a:r>
          </a:p>
          <a:p>
            <a:r>
              <a:rPr lang="en-US" sz="6400" b="1" baseline="30000" dirty="0">
                <a:solidFill>
                  <a:srgbClr val="052581"/>
                </a:solidFill>
              </a:rPr>
              <a:t>1</a:t>
            </a:r>
            <a:r>
              <a:rPr lang="en-US" sz="6400" b="1" dirty="0">
                <a:solidFill>
                  <a:srgbClr val="052581"/>
                </a:solidFill>
              </a:rPr>
              <a:t>Louisiana State University, </a:t>
            </a:r>
            <a:r>
              <a:rPr lang="en-US" sz="6400" b="1" baseline="30000" dirty="0">
                <a:solidFill>
                  <a:srgbClr val="052581"/>
                </a:solidFill>
              </a:rPr>
              <a:t>2</a:t>
            </a:r>
            <a:r>
              <a:rPr lang="en-US" sz="6400" b="1" dirty="0">
                <a:solidFill>
                  <a:srgbClr val="052581"/>
                </a:solidFill>
              </a:rPr>
              <a:t>University of Notre Dame, </a:t>
            </a:r>
            <a:r>
              <a:rPr lang="en-US" sz="6400" b="1" baseline="30000" dirty="0">
                <a:solidFill>
                  <a:srgbClr val="052581"/>
                </a:solidFill>
              </a:rPr>
              <a:t>3</a:t>
            </a:r>
            <a:r>
              <a:rPr lang="en-US" sz="6400" b="1" dirty="0">
                <a:solidFill>
                  <a:srgbClr val="052581"/>
                </a:solidFill>
              </a:rPr>
              <a:t>University of North Carolina at Chapel Hill,</a:t>
            </a:r>
          </a:p>
          <a:p>
            <a:r>
              <a:rPr lang="en-US" sz="6400" b="1" dirty="0">
                <a:solidFill>
                  <a:srgbClr val="052581"/>
                </a:solidFill>
              </a:rPr>
              <a:t> </a:t>
            </a:r>
            <a:r>
              <a:rPr lang="en-US" sz="6400" b="1" baseline="30000" dirty="0">
                <a:solidFill>
                  <a:srgbClr val="052581"/>
                </a:solidFill>
              </a:rPr>
              <a:t>4</a:t>
            </a:r>
            <a:r>
              <a:rPr lang="en-US" sz="6400" b="1" dirty="0">
                <a:solidFill>
                  <a:srgbClr val="052581"/>
                </a:solidFill>
              </a:rPr>
              <a:t>University of Texas at Austin</a:t>
            </a:r>
          </a:p>
          <a:p>
            <a:endParaRPr lang="en-US" sz="8000" dirty="0">
              <a:solidFill>
                <a:srgbClr val="052581"/>
              </a:solidFill>
            </a:endParaRPr>
          </a:p>
          <a:p>
            <a:endParaRPr lang="en-US" sz="8000" dirty="0">
              <a:solidFill>
                <a:srgbClr val="052581"/>
              </a:solidFill>
            </a:endParaRPr>
          </a:p>
          <a:p>
            <a:endParaRPr lang="en-US" sz="8000" dirty="0">
              <a:solidFill>
                <a:srgbClr val="052581"/>
              </a:solidFill>
            </a:endParaRPr>
          </a:p>
          <a:p>
            <a:endParaRPr lang="en-US" sz="8000" dirty="0">
              <a:solidFill>
                <a:srgbClr val="052581"/>
              </a:solidFill>
            </a:endParaRPr>
          </a:p>
          <a:p>
            <a:endParaRPr lang="en-US" sz="8000" dirty="0">
              <a:solidFill>
                <a:srgbClr val="052581"/>
              </a:solidFill>
            </a:endParaRPr>
          </a:p>
          <a:p>
            <a:endParaRPr lang="en-US" sz="8000" dirty="0">
              <a:solidFill>
                <a:srgbClr val="052581"/>
              </a:solidFill>
            </a:endParaRPr>
          </a:p>
          <a:p>
            <a:r>
              <a:rPr lang="en-US" sz="8800" b="1" dirty="0">
                <a:solidFill>
                  <a:srgbClr val="052581"/>
                </a:solidFill>
              </a:rPr>
              <a:t>NSF SI2 PI Meeting</a:t>
            </a:r>
          </a:p>
          <a:p>
            <a:r>
              <a:rPr lang="en-US" sz="8800" b="1" dirty="0">
                <a:solidFill>
                  <a:srgbClr val="052581"/>
                </a:solidFill>
              </a:rPr>
              <a:t>April 30 - May 1, 2018</a:t>
            </a:r>
          </a:p>
        </p:txBody>
      </p:sp>
    </p:spTree>
    <p:extLst>
      <p:ext uri="{BB962C8B-B14F-4D97-AF65-F5344CB8AC3E}">
        <p14:creationId xmlns:p14="http://schemas.microsoft.com/office/powerpoint/2010/main" val="3014943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785" y="-2150348"/>
            <a:ext cx="13167360" cy="109004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3310" y="650070"/>
            <a:ext cx="3138642" cy="21239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03310" y="712601"/>
            <a:ext cx="1526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Tides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8870" y="-1586"/>
            <a:ext cx="10757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Processes in the ocean and coastal floodplain  </a:t>
            </a:r>
          </a:p>
        </p:txBody>
      </p:sp>
    </p:spTree>
    <p:extLst>
      <p:ext uri="{BB962C8B-B14F-4D97-AF65-F5344CB8AC3E}">
        <p14:creationId xmlns:p14="http://schemas.microsoft.com/office/powerpoint/2010/main" val="238933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785" y="-2150348"/>
            <a:ext cx="13167360" cy="109004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3310" y="650070"/>
            <a:ext cx="3138642" cy="2123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3310" y="2965241"/>
            <a:ext cx="3138642" cy="19299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03310" y="712601"/>
            <a:ext cx="1526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Tides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89728" y="2965241"/>
            <a:ext cx="2652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Global Ocean Circulation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78870" y="-1586"/>
            <a:ext cx="10757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Processes in the ocean and coastal floodplain  </a:t>
            </a:r>
          </a:p>
        </p:txBody>
      </p:sp>
    </p:spTree>
    <p:extLst>
      <p:ext uri="{BB962C8B-B14F-4D97-AF65-F5344CB8AC3E}">
        <p14:creationId xmlns:p14="http://schemas.microsoft.com/office/powerpoint/2010/main" val="3100822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785" y="-2150348"/>
            <a:ext cx="13167360" cy="109004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3310" y="650070"/>
            <a:ext cx="3138642" cy="2123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3310" y="2965241"/>
            <a:ext cx="3138642" cy="19299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8928" y="4554293"/>
            <a:ext cx="3058522" cy="20314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03310" y="712601"/>
            <a:ext cx="1526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Tides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89728" y="2965241"/>
            <a:ext cx="2652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Global Ocean Circulation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71539" y="4554293"/>
            <a:ext cx="1526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Storms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78870" y="-1586"/>
            <a:ext cx="10757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Processes in the ocean and coastal floodplain  </a:t>
            </a:r>
          </a:p>
        </p:txBody>
      </p:sp>
    </p:spTree>
    <p:extLst>
      <p:ext uri="{BB962C8B-B14F-4D97-AF65-F5344CB8AC3E}">
        <p14:creationId xmlns:p14="http://schemas.microsoft.com/office/powerpoint/2010/main" val="1284355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785" y="-2150348"/>
            <a:ext cx="13167360" cy="109004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3310" y="650070"/>
            <a:ext cx="3138642" cy="2123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3310" y="2965241"/>
            <a:ext cx="3138642" cy="19299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615" y="4554488"/>
            <a:ext cx="3568534" cy="20345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8928" y="4554293"/>
            <a:ext cx="3058522" cy="20314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03310" y="712601"/>
            <a:ext cx="1526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Tides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89728" y="2965241"/>
            <a:ext cx="2652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Global Ocean Circulation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71539" y="4554293"/>
            <a:ext cx="1526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Storms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29017" y="4554293"/>
            <a:ext cx="1526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Waves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78870" y="-1586"/>
            <a:ext cx="10757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Processes in the ocean and coastal floodplain  </a:t>
            </a:r>
          </a:p>
        </p:txBody>
      </p:sp>
    </p:spTree>
    <p:extLst>
      <p:ext uri="{BB962C8B-B14F-4D97-AF65-F5344CB8AC3E}">
        <p14:creationId xmlns:p14="http://schemas.microsoft.com/office/powerpoint/2010/main" val="1482856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785" y="-2150348"/>
            <a:ext cx="13167360" cy="109004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3310" y="650070"/>
            <a:ext cx="3138642" cy="2123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3310" y="2965241"/>
            <a:ext cx="3138642" cy="19299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615" y="4554488"/>
            <a:ext cx="3568534" cy="20345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870" y="2074380"/>
            <a:ext cx="3595697" cy="23971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8928" y="4554293"/>
            <a:ext cx="3058522" cy="20314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03310" y="712601"/>
            <a:ext cx="1526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Tides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89728" y="2965241"/>
            <a:ext cx="2652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Global Ocean Circulation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71539" y="4554293"/>
            <a:ext cx="1526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Storms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29017" y="4554293"/>
            <a:ext cx="1526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Waves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9615" y="2074185"/>
            <a:ext cx="1526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Storm surges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78870" y="-1586"/>
            <a:ext cx="10757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Processes in the ocean and coastal floodplain  </a:t>
            </a:r>
          </a:p>
        </p:txBody>
      </p:sp>
    </p:spTree>
    <p:extLst>
      <p:ext uri="{BB962C8B-B14F-4D97-AF65-F5344CB8AC3E}">
        <p14:creationId xmlns:p14="http://schemas.microsoft.com/office/powerpoint/2010/main" val="1703606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785" y="-2150348"/>
            <a:ext cx="13167360" cy="109004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3310" y="650070"/>
            <a:ext cx="3138642" cy="2123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3310" y="2965241"/>
            <a:ext cx="3138642" cy="19299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615" y="4554488"/>
            <a:ext cx="3568534" cy="20345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870" y="2074380"/>
            <a:ext cx="3595697" cy="23971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870" y="650070"/>
            <a:ext cx="3568534" cy="13413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8928" y="4554293"/>
            <a:ext cx="3058522" cy="20314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03310" y="712601"/>
            <a:ext cx="1526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Tides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89728" y="2965241"/>
            <a:ext cx="2652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Global Ocean Circulation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71539" y="4554293"/>
            <a:ext cx="1526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Storms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29017" y="4554293"/>
            <a:ext cx="1526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Waves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9615" y="2074185"/>
            <a:ext cx="1526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Storm surges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9615" y="650070"/>
            <a:ext cx="229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Rainfall Runoff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8870" y="-1586"/>
            <a:ext cx="10757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Processes in the ocean and coastal floodplain  </a:t>
            </a:r>
          </a:p>
        </p:txBody>
      </p:sp>
    </p:spTree>
    <p:extLst>
      <p:ext uri="{BB962C8B-B14F-4D97-AF65-F5344CB8AC3E}">
        <p14:creationId xmlns:p14="http://schemas.microsoft.com/office/powerpoint/2010/main" val="38274998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38"/>
          <a:stretch/>
        </p:blipFill>
        <p:spPr>
          <a:xfrm>
            <a:off x="-457200" y="-2150348"/>
            <a:ext cx="13167360" cy="109004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3310" y="650070"/>
            <a:ext cx="3138642" cy="2123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3310" y="2965241"/>
            <a:ext cx="3138642" cy="19299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615" y="4554488"/>
            <a:ext cx="3568534" cy="20345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870" y="2074380"/>
            <a:ext cx="3595697" cy="23971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870" y="650070"/>
            <a:ext cx="3568534" cy="13413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8928" y="4554293"/>
            <a:ext cx="3058522" cy="20314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03310" y="712601"/>
            <a:ext cx="1526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Tides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89728" y="2965241"/>
            <a:ext cx="2652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Global Ocean Circulation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71539" y="4554293"/>
            <a:ext cx="1526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Storms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29017" y="4554293"/>
            <a:ext cx="1526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Waves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9615" y="2074185"/>
            <a:ext cx="1526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Storm surges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9615" y="650070"/>
            <a:ext cx="229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Rainfall Runoff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8870" y="-1586"/>
            <a:ext cx="10757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Processes in the ocean and coastal floodplain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68928" y="583975"/>
            <a:ext cx="3370720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Navier</a:t>
            </a:r>
            <a:r>
              <a:rPr lang="en-US" b="1" dirty="0">
                <a:solidFill>
                  <a:schemeClr val="bg1"/>
                </a:solidFill>
              </a:rPr>
              <a:t> Stokes Equations (1822)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Mass &amp; momentum conservation</a:t>
            </a:r>
          </a:p>
          <a:p>
            <a:endParaRPr lang="en-US" sz="1000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rgbClr val="92D050"/>
                </a:solidFill>
              </a:rPr>
              <a:t>Describes all processes</a:t>
            </a:r>
          </a:p>
          <a:p>
            <a:endParaRPr lang="en-US" sz="1000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Solve for 10</a:t>
            </a:r>
            <a:r>
              <a:rPr lang="en-US" b="1" baseline="30000" dirty="0">
                <a:solidFill>
                  <a:srgbClr val="FF0000"/>
                </a:solidFill>
              </a:rPr>
              <a:t>34</a:t>
            </a:r>
            <a:r>
              <a:rPr lang="en-US" b="1" dirty="0">
                <a:solidFill>
                  <a:srgbClr val="FF0000"/>
                </a:solidFill>
              </a:rPr>
              <a:t> unknowns per day of real time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6552" y="956842"/>
            <a:ext cx="1294014" cy="12940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1544" y="968458"/>
            <a:ext cx="1199720" cy="124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7048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38"/>
          <a:stretch/>
        </p:blipFill>
        <p:spPr>
          <a:xfrm>
            <a:off x="-457200" y="-2150348"/>
            <a:ext cx="13167360" cy="109004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3310" y="650070"/>
            <a:ext cx="3138642" cy="2123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3310" y="2965241"/>
            <a:ext cx="3138642" cy="19299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615" y="4554488"/>
            <a:ext cx="3568534" cy="20345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870" y="2074380"/>
            <a:ext cx="3595697" cy="23971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870" y="650070"/>
            <a:ext cx="3568534" cy="13413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8928" y="4554293"/>
            <a:ext cx="3058522" cy="20314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03310" y="712601"/>
            <a:ext cx="1526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Tides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89728" y="2965241"/>
            <a:ext cx="2652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Global Ocean Circulation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71539" y="4554293"/>
            <a:ext cx="1526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Storms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29017" y="4554293"/>
            <a:ext cx="1526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Waves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9615" y="2074185"/>
            <a:ext cx="1526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Storm surges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9615" y="650070"/>
            <a:ext cx="229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Rainfall Runoff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8870" y="-1586"/>
            <a:ext cx="10757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Processes in the ocean and coastal floodplain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68928" y="583975"/>
            <a:ext cx="3734382" cy="8366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b="1" dirty="0">
                <a:solidFill>
                  <a:srgbClr val="00B050"/>
                </a:solidFill>
              </a:rPr>
              <a:t>Process &amp; Scale Separation</a:t>
            </a:r>
          </a:p>
          <a:p>
            <a:r>
              <a:rPr lang="en-US" b="1" dirty="0">
                <a:solidFill>
                  <a:schemeClr val="bg1"/>
                </a:solidFill>
              </a:rPr>
              <a:t>  Shallow water equations </a:t>
            </a:r>
          </a:p>
          <a:p>
            <a:endParaRPr lang="en-US" sz="800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  </a:t>
            </a:r>
            <a:r>
              <a:rPr lang="en-US" b="1" dirty="0" err="1">
                <a:solidFill>
                  <a:schemeClr val="bg1"/>
                </a:solidFill>
              </a:rPr>
              <a:t>Boussinesq</a:t>
            </a:r>
            <a:r>
              <a:rPr lang="en-US" b="1" dirty="0">
                <a:solidFill>
                  <a:schemeClr val="bg1"/>
                </a:solidFill>
              </a:rPr>
              <a:t> equations </a:t>
            </a:r>
          </a:p>
          <a:p>
            <a:endParaRPr lang="en-US" sz="800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  Spectral action balance equation</a:t>
            </a:r>
          </a:p>
          <a:p>
            <a:endParaRPr lang="en-US" sz="800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  Kinematic wave equation </a:t>
            </a:r>
          </a:p>
          <a:p>
            <a:endParaRPr lang="en-US" sz="800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  Dynamic wave equations </a:t>
            </a:r>
          </a:p>
          <a:p>
            <a:endParaRPr lang="en-US" sz="800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  Prognostic ocean circulation       </a:t>
            </a:r>
          </a:p>
          <a:p>
            <a:r>
              <a:rPr lang="en-US" b="1" dirty="0">
                <a:solidFill>
                  <a:schemeClr val="bg1"/>
                </a:solidFill>
              </a:rPr>
              <a:t>    equations</a:t>
            </a:r>
          </a:p>
          <a:p>
            <a:endParaRPr lang="en-US" sz="800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  Reynolds Averaged </a:t>
            </a:r>
            <a:r>
              <a:rPr lang="en-US" b="1" dirty="0" err="1">
                <a:solidFill>
                  <a:schemeClr val="bg1"/>
                </a:solidFill>
              </a:rPr>
              <a:t>Navier</a:t>
            </a:r>
            <a:r>
              <a:rPr lang="en-US" b="1" dirty="0">
                <a:solidFill>
                  <a:schemeClr val="bg1"/>
                </a:solidFill>
              </a:rPr>
              <a:t> Stokes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062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38"/>
          <a:stretch/>
        </p:blipFill>
        <p:spPr>
          <a:xfrm>
            <a:off x="-457200" y="-2150348"/>
            <a:ext cx="13167360" cy="109004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3310" y="650070"/>
            <a:ext cx="3138642" cy="2123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3310" y="2965241"/>
            <a:ext cx="3138642" cy="19299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615" y="4554488"/>
            <a:ext cx="3568534" cy="20345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870" y="2074380"/>
            <a:ext cx="3595697" cy="23971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870" y="650070"/>
            <a:ext cx="3568534" cy="13413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8928" y="4554293"/>
            <a:ext cx="3058522" cy="20314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03310" y="712601"/>
            <a:ext cx="1526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Tides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89728" y="2965241"/>
            <a:ext cx="2652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Global Ocean Circulation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71539" y="4554293"/>
            <a:ext cx="1526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Storms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29017" y="4554293"/>
            <a:ext cx="1526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Waves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9615" y="2074185"/>
            <a:ext cx="1526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Storm surges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9615" y="650070"/>
            <a:ext cx="229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Rainfall Runoff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8870" y="-1586"/>
            <a:ext cx="10757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Processes in the ocean and coastal floodplain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68928" y="583975"/>
            <a:ext cx="3734382" cy="7289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b="1" dirty="0">
                <a:solidFill>
                  <a:srgbClr val="FFC000"/>
                </a:solidFill>
              </a:rPr>
              <a:t>Domain &amp; Resolution Separation</a:t>
            </a:r>
          </a:p>
          <a:p>
            <a:endParaRPr lang="en-US" sz="800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  Provide affordable resolution </a:t>
            </a:r>
          </a:p>
          <a:p>
            <a:r>
              <a:rPr lang="en-US" b="1" dirty="0">
                <a:solidFill>
                  <a:schemeClr val="bg1"/>
                </a:solidFill>
              </a:rPr>
              <a:t>    for domain  size and alias the rest</a:t>
            </a:r>
          </a:p>
          <a:p>
            <a:endParaRPr lang="en-US" sz="800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  Nesting</a:t>
            </a:r>
          </a:p>
          <a:p>
            <a:endParaRPr lang="en-US" sz="800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  Data assimilate for missing physics </a:t>
            </a:r>
          </a:p>
          <a:p>
            <a:r>
              <a:rPr lang="en-US" b="1" dirty="0">
                <a:solidFill>
                  <a:schemeClr val="bg1"/>
                </a:solidFill>
              </a:rPr>
              <a:t>    and scales </a:t>
            </a:r>
          </a:p>
          <a:p>
            <a:endParaRPr lang="en-US" sz="800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  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7793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2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35688"/>
            <a:ext cx="10515600" cy="5493675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200"/>
              </a:spcBef>
              <a:buNone/>
            </a:pPr>
            <a:r>
              <a:rPr lang="en-US" b="1" dirty="0">
                <a:solidFill>
                  <a:srgbClr val="004821"/>
                </a:solidFill>
              </a:rPr>
              <a:t>The GOOD</a:t>
            </a:r>
          </a:p>
          <a:p>
            <a:pPr>
              <a:spcBef>
                <a:spcPts val="400"/>
              </a:spcBef>
            </a:pPr>
            <a:r>
              <a:rPr lang="en-US" b="1" dirty="0">
                <a:solidFill>
                  <a:srgbClr val="004821"/>
                </a:solidFill>
              </a:rPr>
              <a:t>Better resolution</a:t>
            </a:r>
          </a:p>
          <a:p>
            <a:pPr>
              <a:spcBef>
                <a:spcPts val="400"/>
              </a:spcBef>
            </a:pPr>
            <a:r>
              <a:rPr lang="en-US" b="1" dirty="0">
                <a:solidFill>
                  <a:srgbClr val="004821"/>
                </a:solidFill>
              </a:rPr>
              <a:t>Better algorithms</a:t>
            </a:r>
          </a:p>
          <a:p>
            <a:r>
              <a:rPr lang="en-US" b="1" dirty="0">
                <a:solidFill>
                  <a:srgbClr val="004821"/>
                </a:solidFill>
              </a:rPr>
              <a:t>Better physics of sub-grid scale</a:t>
            </a:r>
          </a:p>
          <a:p>
            <a:r>
              <a:rPr lang="en-US" b="1" dirty="0">
                <a:solidFill>
                  <a:srgbClr val="004821"/>
                </a:solidFill>
              </a:rPr>
              <a:t>More component interaction</a:t>
            </a:r>
          </a:p>
          <a:p>
            <a:r>
              <a:rPr lang="en-US" b="1" dirty="0">
                <a:solidFill>
                  <a:srgbClr val="004821"/>
                </a:solidFill>
              </a:rPr>
              <a:t>Unstructured grids focusing on localized resolution </a:t>
            </a:r>
          </a:p>
          <a:p>
            <a:r>
              <a:rPr lang="en-US" b="1" dirty="0">
                <a:solidFill>
                  <a:srgbClr val="004821"/>
                </a:solidFill>
              </a:rPr>
              <a:t>Improving parallelism</a:t>
            </a:r>
          </a:p>
          <a:p>
            <a:endParaRPr lang="en-US" dirty="0"/>
          </a:p>
          <a:p>
            <a:pPr marL="0" indent="0">
              <a:spcBef>
                <a:spcPts val="200"/>
              </a:spcBef>
              <a:buNone/>
            </a:pPr>
            <a:r>
              <a:rPr lang="en-US" b="1" dirty="0">
                <a:solidFill>
                  <a:srgbClr val="FF0000"/>
                </a:solidFill>
              </a:rPr>
              <a:t>The BAD</a:t>
            </a:r>
          </a:p>
          <a:p>
            <a:pPr>
              <a:spcBef>
                <a:spcPts val="400"/>
              </a:spcBef>
            </a:pPr>
            <a:r>
              <a:rPr lang="en-US" b="1" dirty="0">
                <a:solidFill>
                  <a:srgbClr val="FF0000"/>
                </a:solidFill>
              </a:rPr>
              <a:t>Largely </a:t>
            </a:r>
            <a:r>
              <a:rPr lang="en-US" b="1" dirty="0" err="1">
                <a:solidFill>
                  <a:srgbClr val="FF0000"/>
                </a:solidFill>
              </a:rPr>
              <a:t>siloed</a:t>
            </a:r>
            <a:r>
              <a:rPr lang="en-US" b="1" dirty="0">
                <a:solidFill>
                  <a:srgbClr val="FF0000"/>
                </a:solidFill>
              </a:rPr>
              <a:t> development with disparate communities</a:t>
            </a:r>
          </a:p>
          <a:p>
            <a:r>
              <a:rPr lang="en-US" b="1" dirty="0">
                <a:solidFill>
                  <a:srgbClr val="FF0000"/>
                </a:solidFill>
              </a:rPr>
              <a:t>Sub-optimal grids</a:t>
            </a:r>
          </a:p>
          <a:p>
            <a:r>
              <a:rPr lang="en-US" b="1" dirty="0">
                <a:solidFill>
                  <a:srgbClr val="FF0000"/>
                </a:solidFill>
              </a:rPr>
              <a:t>Largely second order or lower</a:t>
            </a:r>
          </a:p>
          <a:p>
            <a:r>
              <a:rPr lang="en-US" b="1" dirty="0">
                <a:solidFill>
                  <a:srgbClr val="FF0000"/>
                </a:solidFill>
              </a:rPr>
              <a:t>Often inefficient parallel processing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0995" y="130494"/>
            <a:ext cx="118332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52581"/>
                </a:solidFill>
              </a:rPr>
              <a:t>Evolution of coastal ocean hydrodynamics models – the past</a:t>
            </a:r>
          </a:p>
          <a:p>
            <a:endParaRPr lang="en-US" sz="2800" b="1" dirty="0">
              <a:solidFill>
                <a:srgbClr val="0525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707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587" y="659563"/>
            <a:ext cx="11050050" cy="95410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rgbClr val="C00000"/>
                </a:solidFill>
              </a:rPr>
              <a:t>  Understanding coastal sustainability and risk means understanding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rgbClr val="C00000"/>
                </a:solidFill>
              </a:rPr>
              <a:t>   water levels, currents, and wind waves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buNone/>
            </a:pPr>
            <a:endParaRPr lang="en-US" b="1" dirty="0"/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0995" y="130494"/>
            <a:ext cx="11833234" cy="911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52581"/>
                </a:solidFill>
              </a:rPr>
              <a:t>The hydrodynamics of the coastal ocean and floodplain</a:t>
            </a:r>
          </a:p>
          <a:p>
            <a:pPr>
              <a:lnSpc>
                <a:spcPct val="90000"/>
              </a:lnSpc>
            </a:pPr>
            <a:endParaRPr lang="en-US" sz="2800" b="1" dirty="0">
              <a:solidFill>
                <a:srgbClr val="0525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3534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jjw\Pictures\2011_0225_NewOrleans\DSC0308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5081" y="4719366"/>
            <a:ext cx="2640803" cy="1903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 descr="IMG_925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5080" y="2805230"/>
            <a:ext cx="2640803" cy="191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Documents and Settings\jjw\My Documents\Class\fieldtrip2010\NewOrleans-photos&amp;additionalinfo\Joannes-pics\DSC02136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4059"/>
          <a:stretch/>
        </p:blipFill>
        <p:spPr bwMode="auto">
          <a:xfrm>
            <a:off x="7625080" y="914400"/>
            <a:ext cx="3017520" cy="1903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36040" y="914400"/>
            <a:ext cx="5608321" cy="6057582"/>
          </a:xfrm>
        </p:spPr>
        <p:txBody>
          <a:bodyPr/>
          <a:lstStyle/>
          <a:p>
            <a:pPr>
              <a:spcBef>
                <a:spcPct val="30000"/>
              </a:spcBef>
              <a:buClr>
                <a:srgbClr val="000000"/>
              </a:buClr>
            </a:pPr>
            <a:r>
              <a:rPr lang="en-US" altLang="en-US" sz="2200" dirty="0">
                <a:solidFill>
                  <a:srgbClr val="052581"/>
                </a:solidFill>
                <a:latin typeface="Tahoma" pitchFamily="34" charset="0"/>
                <a:ea typeface="ＭＳ Ｐゴシック" pitchFamily="34" charset="-128"/>
              </a:rPr>
              <a:t>ADCIRC</a:t>
            </a:r>
            <a:r>
              <a:rPr lang="en-US" altLang="en-US" sz="2200" dirty="0">
                <a:solidFill>
                  <a:srgbClr val="000000"/>
                </a:solidFill>
                <a:latin typeface="Tahoma" pitchFamily="34" charset="0"/>
                <a:ea typeface="ＭＳ Ｐゴシック" pitchFamily="34" charset="-128"/>
              </a:rPr>
              <a:t> solves the shallow water equations in 2D and 3D</a:t>
            </a:r>
          </a:p>
          <a:p>
            <a:pPr>
              <a:spcBef>
                <a:spcPct val="30000"/>
              </a:spcBef>
              <a:buClr>
                <a:srgbClr val="000000"/>
              </a:buClr>
            </a:pPr>
            <a:r>
              <a:rPr lang="en-US" altLang="en-US" sz="2200" dirty="0">
                <a:solidFill>
                  <a:srgbClr val="052581"/>
                </a:solidFill>
                <a:latin typeface="Tahoma" pitchFamily="34" charset="0"/>
                <a:ea typeface="ＭＳ Ｐゴシック" pitchFamily="34" charset="-128"/>
              </a:rPr>
              <a:t>ADCIRC</a:t>
            </a:r>
            <a:r>
              <a:rPr lang="en-US" altLang="en-US" sz="2200" dirty="0">
                <a:solidFill>
                  <a:srgbClr val="000000"/>
                </a:solidFill>
                <a:latin typeface="Tahoma" pitchFamily="34" charset="0"/>
                <a:ea typeface="ＭＳ Ｐゴシック" pitchFamily="34" charset="-128"/>
              </a:rPr>
              <a:t> applies </a:t>
            </a:r>
            <a:r>
              <a:rPr lang="en-US" altLang="en-US" sz="2200" dirty="0" err="1">
                <a:solidFill>
                  <a:srgbClr val="000000"/>
                </a:solidFill>
                <a:latin typeface="Tahoma" pitchFamily="34" charset="0"/>
                <a:ea typeface="ＭＳ Ｐゴシック" pitchFamily="34" charset="-128"/>
              </a:rPr>
              <a:t>Galerkin</a:t>
            </a:r>
            <a:r>
              <a:rPr lang="en-US" altLang="en-US" sz="2200" dirty="0">
                <a:solidFill>
                  <a:srgbClr val="000000"/>
                </a:solidFill>
                <a:latin typeface="Tahoma" pitchFamily="34" charset="0"/>
                <a:ea typeface="ＭＳ Ｐゴシック" pitchFamily="34" charset="-128"/>
              </a:rPr>
              <a:t> FEM using highly unstructured linear finite element grids over large ocean domains</a:t>
            </a:r>
          </a:p>
          <a:p>
            <a:pPr>
              <a:spcBef>
                <a:spcPct val="30000"/>
              </a:spcBef>
              <a:spcAft>
                <a:spcPts val="300"/>
              </a:spcAft>
              <a:buClr>
                <a:srgbClr val="000000"/>
              </a:buClr>
            </a:pPr>
            <a:r>
              <a:rPr lang="en-US" altLang="en-US" sz="2200" dirty="0">
                <a:solidFill>
                  <a:srgbClr val="052581"/>
                </a:solidFill>
                <a:latin typeface="Tahoma" pitchFamily="34" charset="0"/>
                <a:ea typeface="ＭＳ Ｐゴシック" pitchFamily="34" charset="-128"/>
              </a:rPr>
              <a:t>ADCIRC</a:t>
            </a:r>
            <a:r>
              <a:rPr lang="en-US" altLang="en-US" sz="2200" dirty="0">
                <a:solidFill>
                  <a:srgbClr val="1826A6"/>
                </a:solidFill>
                <a:latin typeface="Tahoma" pitchFamily="34" charset="0"/>
                <a:ea typeface="ＭＳ Ｐゴシック" pitchFamily="34" charset="-128"/>
              </a:rPr>
              <a:t> </a:t>
            </a:r>
            <a:r>
              <a:rPr lang="en-US" altLang="en-US" sz="2200" dirty="0">
                <a:solidFill>
                  <a:srgbClr val="000000"/>
                </a:solidFill>
                <a:latin typeface="Tahoma" pitchFamily="34" charset="0"/>
                <a:ea typeface="ＭＳ Ｐゴシック" pitchFamily="34" charset="-128"/>
              </a:rPr>
              <a:t>usage highlights in U.S.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</a:pPr>
            <a:r>
              <a:rPr lang="en-US" altLang="en-US" sz="2000" dirty="0">
                <a:solidFill>
                  <a:srgbClr val="FF0000"/>
                </a:solidFill>
                <a:latin typeface="Tahoma" pitchFamily="34" charset="0"/>
                <a:ea typeface="ＭＳ Ｐゴシック" pitchFamily="34" charset="-128"/>
              </a:rPr>
              <a:t>USACE</a:t>
            </a:r>
            <a:r>
              <a:rPr lang="en-US" altLang="en-US" sz="2000" dirty="0">
                <a:solidFill>
                  <a:srgbClr val="777777"/>
                </a:solidFill>
                <a:latin typeface="Tahoma" pitchFamily="34" charset="0"/>
                <a:ea typeface="ＭＳ Ｐゴシック" pitchFamily="34" charset="-128"/>
              </a:rPr>
              <a:t>: Design Metropolitan New Orleans levees post Katrina; Post Sandy flood risk study along East and Texas coasts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</a:pPr>
            <a:r>
              <a:rPr lang="en-US" altLang="en-US" sz="2000" dirty="0">
                <a:solidFill>
                  <a:srgbClr val="FF0000"/>
                </a:solidFill>
                <a:latin typeface="Tahoma" pitchFamily="34" charset="0"/>
                <a:ea typeface="ＭＳ Ｐゴシック" pitchFamily="34" charset="-128"/>
              </a:rPr>
              <a:t>NOAA</a:t>
            </a:r>
            <a:r>
              <a:rPr lang="en-US" altLang="en-US" sz="2000" dirty="0">
                <a:solidFill>
                  <a:srgbClr val="777777"/>
                </a:solidFill>
                <a:latin typeface="Tahoma" pitchFamily="34" charset="0"/>
                <a:ea typeface="ＭＳ Ｐゴシック" pitchFamily="34" charset="-128"/>
              </a:rPr>
              <a:t>: Extra-tropical real time forecasting models (ESTOFS)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</a:pPr>
            <a:r>
              <a:rPr lang="en-US" altLang="en-US" sz="2000" dirty="0">
                <a:solidFill>
                  <a:srgbClr val="FF0000"/>
                </a:solidFill>
                <a:latin typeface="Tahoma" pitchFamily="34" charset="0"/>
                <a:ea typeface="ＭＳ Ｐゴシック" pitchFamily="34" charset="-128"/>
              </a:rPr>
              <a:t>FEMA</a:t>
            </a:r>
            <a:r>
              <a:rPr lang="en-US" altLang="en-US" sz="2000" dirty="0">
                <a:solidFill>
                  <a:srgbClr val="777777"/>
                </a:solidFill>
                <a:latin typeface="Tahoma" pitchFamily="34" charset="0"/>
                <a:ea typeface="ＭＳ Ｐゴシック" pitchFamily="34" charset="-128"/>
              </a:rPr>
              <a:t>: Flood Insurance Studies for U.S. Gulf, East and Great Lakes coasts</a:t>
            </a:r>
          </a:p>
          <a:p>
            <a:pPr lvl="1">
              <a:spcBef>
                <a:spcPts val="30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altLang="en-US" sz="2000" dirty="0">
                <a:solidFill>
                  <a:srgbClr val="FF0000"/>
                </a:solidFill>
                <a:latin typeface="Tahoma" pitchFamily="34" charset="0"/>
                <a:ea typeface="ＭＳ Ｐゴシック" pitchFamily="34" charset="-128"/>
              </a:rPr>
              <a:t>NRC</a:t>
            </a:r>
            <a:r>
              <a:rPr lang="en-US" altLang="en-US" sz="2000" dirty="0">
                <a:solidFill>
                  <a:srgbClr val="777777"/>
                </a:solidFill>
                <a:latin typeface="Tahoma" pitchFamily="34" charset="0"/>
                <a:ea typeface="ＭＳ Ｐゴシック" pitchFamily="34" charset="-128"/>
              </a:rPr>
              <a:t>: Nuclear power station risk evaluation </a:t>
            </a:r>
            <a:endParaRPr lang="en-US" altLang="en-US" sz="2000" dirty="0">
              <a:solidFill>
                <a:srgbClr val="000000"/>
              </a:solidFill>
              <a:latin typeface="Tahoma" pitchFamily="34" charset="0"/>
              <a:ea typeface="ＭＳ Ｐゴシック" pitchFamily="34" charset="-128"/>
            </a:endParaRPr>
          </a:p>
          <a:p>
            <a:pPr>
              <a:spcBef>
                <a:spcPct val="30000"/>
              </a:spcBef>
            </a:pPr>
            <a:endParaRPr lang="en-US" altLang="en-US" dirty="0">
              <a:solidFill>
                <a:srgbClr val="000000"/>
              </a:solidFill>
              <a:latin typeface="Tahoma" pitchFamily="34" charset="0"/>
              <a:ea typeface="ＭＳ Ｐゴシック" pitchFamily="34" charset="-128"/>
            </a:endParaRPr>
          </a:p>
          <a:p>
            <a:pPr>
              <a:spcBef>
                <a:spcPct val="30000"/>
              </a:spcBef>
            </a:pPr>
            <a:endParaRPr lang="en-US" altLang="en-US" sz="4000" dirty="0">
              <a:solidFill>
                <a:srgbClr val="000000"/>
              </a:solidFill>
              <a:latin typeface="Tahoma" pitchFamily="34" charset="0"/>
              <a:ea typeface="ＭＳ Ｐゴシック" pitchFamily="34" charset="-128"/>
            </a:endParaRPr>
          </a:p>
          <a:p>
            <a:pPr>
              <a:spcBef>
                <a:spcPct val="30000"/>
              </a:spcBef>
            </a:pPr>
            <a:endParaRPr lang="en-US" altLang="en-US" sz="4000" dirty="0">
              <a:solidFill>
                <a:srgbClr val="000000"/>
              </a:solidFill>
              <a:latin typeface="Tahoma" pitchFamily="34" charset="0"/>
              <a:ea typeface="ＭＳ Ｐゴシック" pitchFamily="34" charset="-128"/>
            </a:endParaRPr>
          </a:p>
          <a:p>
            <a:pPr>
              <a:spcBef>
                <a:spcPct val="30000"/>
              </a:spcBef>
              <a:buFontTx/>
              <a:buNone/>
            </a:pPr>
            <a:endParaRPr lang="en-US" altLang="en-US" sz="4000" dirty="0">
              <a:solidFill>
                <a:srgbClr val="000000"/>
              </a:solidFill>
              <a:latin typeface="Tahoma" pitchFamily="34" charset="0"/>
              <a:ea typeface="ＭＳ Ｐゴシック" pitchFamily="3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0995" y="130494"/>
            <a:ext cx="118332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52581"/>
                </a:solidFill>
              </a:rPr>
              <a:t>ADCIRC+SWAN: Coastal ocean circulation and wave models – the past</a:t>
            </a:r>
          </a:p>
          <a:p>
            <a:endParaRPr lang="en-US" sz="2800" b="1" dirty="0">
              <a:solidFill>
                <a:srgbClr val="0525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2999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71594" y="731838"/>
            <a:ext cx="5151967" cy="6049962"/>
          </a:xfrm>
        </p:spPr>
        <p:txBody>
          <a:bodyPr/>
          <a:lstStyle/>
          <a:p>
            <a:pPr marL="0" indent="0">
              <a:spcBef>
                <a:spcPts val="200"/>
              </a:spcBef>
              <a:buNone/>
            </a:pPr>
            <a:endParaRPr lang="en-US" altLang="en-US" sz="100" dirty="0">
              <a:solidFill>
                <a:srgbClr val="000000"/>
              </a:solidFill>
              <a:latin typeface="Tahoma" pitchFamily="34" charset="0"/>
              <a:ea typeface="ＭＳ Ｐゴシック" pitchFamily="34" charset="-128"/>
            </a:endParaRPr>
          </a:p>
          <a:p>
            <a:pPr>
              <a:spcBef>
                <a:spcPct val="30000"/>
              </a:spcBef>
              <a:spcAft>
                <a:spcPts val="400"/>
              </a:spcAft>
              <a:buClr>
                <a:srgbClr val="FF0000"/>
              </a:buClr>
            </a:pPr>
            <a:r>
              <a:rPr lang="en-US" altLang="en-US" sz="2200" dirty="0">
                <a:solidFill>
                  <a:srgbClr val="FF0000"/>
                </a:solidFill>
                <a:latin typeface="Tahoma" pitchFamily="34" charset="0"/>
                <a:ea typeface="ＭＳ Ｐゴシック" pitchFamily="34" charset="-128"/>
              </a:rPr>
              <a:t>SWAN</a:t>
            </a:r>
            <a:r>
              <a:rPr lang="en-US" altLang="en-US" sz="2200" dirty="0">
                <a:solidFill>
                  <a:srgbClr val="000000"/>
                </a:solidFill>
              </a:rPr>
              <a:t> solves the wave action density and is a non-phase resolving wave model with wave energy represented by a spectrum</a:t>
            </a:r>
            <a:endParaRPr lang="en-US" altLang="en-US" sz="2200" dirty="0">
              <a:solidFill>
                <a:srgbClr val="FF0000"/>
              </a:solidFill>
              <a:latin typeface="Tahoma" pitchFamily="34" charset="0"/>
              <a:ea typeface="ＭＳ Ｐゴシック" pitchFamily="34" charset="-128"/>
            </a:endParaRPr>
          </a:p>
          <a:p>
            <a:pPr>
              <a:spcBef>
                <a:spcPct val="30000"/>
              </a:spcBef>
              <a:spcAft>
                <a:spcPts val="1200"/>
              </a:spcAft>
              <a:buClr>
                <a:srgbClr val="FF0000"/>
              </a:buClr>
            </a:pPr>
            <a:r>
              <a:rPr lang="en-US" altLang="en-US" sz="2200" dirty="0">
                <a:solidFill>
                  <a:srgbClr val="FF0000"/>
                </a:solidFill>
                <a:latin typeface="Tahoma" pitchFamily="34" charset="0"/>
                <a:ea typeface="ＭＳ Ｐゴシック" pitchFamily="34" charset="-128"/>
              </a:rPr>
              <a:t>SWAN</a:t>
            </a:r>
            <a:r>
              <a:rPr lang="en-US" altLang="en-US" sz="2200" dirty="0">
                <a:solidFill>
                  <a:srgbClr val="003399"/>
                </a:solidFill>
                <a:latin typeface="Tahoma" pitchFamily="34" charset="0"/>
                <a:ea typeface="ＭＳ Ｐゴシック" pitchFamily="34" charset="-128"/>
              </a:rPr>
              <a:t> </a:t>
            </a:r>
            <a:r>
              <a:rPr lang="en-US" altLang="en-US" sz="2200" dirty="0">
                <a:solidFill>
                  <a:schemeClr val="accent4">
                    <a:lumMod val="10000"/>
                  </a:schemeClr>
                </a:solidFill>
                <a:latin typeface="Tahoma" pitchFamily="34" charset="0"/>
                <a:ea typeface="ＭＳ Ｐゴシック" pitchFamily="34" charset="-128"/>
              </a:rPr>
              <a:t>has been implemented as an unstructured grid model with the degrees of freedom at triangle vertices  </a:t>
            </a:r>
          </a:p>
          <a:p>
            <a:pPr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</a:pPr>
            <a:r>
              <a:rPr lang="en-US" altLang="en-US" sz="2200" dirty="0">
                <a:solidFill>
                  <a:srgbClr val="003399"/>
                </a:solidFill>
                <a:latin typeface="Tahoma" pitchFamily="34" charset="0"/>
                <a:ea typeface="ＭＳ Ｐゴシック" pitchFamily="34" charset="-128"/>
              </a:rPr>
              <a:t>ADCIRC</a:t>
            </a:r>
            <a:r>
              <a:rPr lang="en-US" altLang="en-US" sz="2200" dirty="0">
                <a:solidFill>
                  <a:srgbClr val="000000"/>
                </a:solidFill>
                <a:latin typeface="Tahoma" pitchFamily="34" charset="0"/>
                <a:ea typeface="ＭＳ Ｐゴシック" pitchFamily="34" charset="-128"/>
              </a:rPr>
              <a:t> and </a:t>
            </a:r>
            <a:r>
              <a:rPr lang="en-US" altLang="en-US" sz="2200" dirty="0">
                <a:solidFill>
                  <a:srgbClr val="FF0000"/>
                </a:solidFill>
                <a:latin typeface="Tahoma" pitchFamily="34" charset="0"/>
                <a:ea typeface="ＭＳ Ｐゴシック" pitchFamily="34" charset="-128"/>
              </a:rPr>
              <a:t>SWAN</a:t>
            </a:r>
            <a:r>
              <a:rPr lang="en-US" altLang="en-US" sz="2200" dirty="0">
                <a:solidFill>
                  <a:srgbClr val="000000"/>
                </a:solidFill>
                <a:latin typeface="Tahoma" pitchFamily="34" charset="0"/>
                <a:ea typeface="ＭＳ Ｐゴシック" pitchFamily="34" charset="-128"/>
              </a:rPr>
              <a:t> interact</a:t>
            </a:r>
          </a:p>
          <a:p>
            <a:pPr lvl="1"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</a:pPr>
            <a:r>
              <a:rPr lang="en-US" altLang="en-US" sz="2200" dirty="0">
                <a:solidFill>
                  <a:srgbClr val="000000"/>
                </a:solidFill>
                <a:latin typeface="Tahoma" pitchFamily="34" charset="0"/>
                <a:ea typeface="ＭＳ Ｐゴシック" pitchFamily="34" charset="-128"/>
              </a:rPr>
              <a:t>Water levels and currents affect waves</a:t>
            </a:r>
          </a:p>
          <a:p>
            <a:pPr lvl="1"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</a:pPr>
            <a:r>
              <a:rPr lang="en-US" altLang="en-US" sz="2200" dirty="0">
                <a:solidFill>
                  <a:srgbClr val="000000"/>
                </a:solidFill>
                <a:latin typeface="Tahoma" pitchFamily="34" charset="0"/>
                <a:ea typeface="ＭＳ Ｐゴシック" pitchFamily="34" charset="-128"/>
              </a:rPr>
              <a:t>Wave breaking forces water level setup and currents</a:t>
            </a:r>
          </a:p>
          <a:p>
            <a:pPr>
              <a:spcBef>
                <a:spcPct val="30000"/>
              </a:spcBef>
              <a:spcAft>
                <a:spcPts val="1200"/>
              </a:spcAft>
              <a:buClr>
                <a:srgbClr val="000000"/>
              </a:buClr>
            </a:pPr>
            <a:endParaRPr lang="en-US" altLang="en-US" sz="2200" dirty="0">
              <a:solidFill>
                <a:srgbClr val="000000"/>
              </a:solidFill>
              <a:latin typeface="Tahoma" pitchFamily="34" charset="0"/>
              <a:ea typeface="ＭＳ Ｐゴシック" pitchFamily="34" charset="-128"/>
            </a:endParaRPr>
          </a:p>
          <a:p>
            <a:pPr lvl="1">
              <a:spcBef>
                <a:spcPct val="30000"/>
              </a:spcBef>
              <a:buClr>
                <a:srgbClr val="000000"/>
              </a:buClr>
            </a:pPr>
            <a:endParaRPr lang="en-US" altLang="en-US" sz="2200" dirty="0">
              <a:solidFill>
                <a:srgbClr val="000000"/>
              </a:solidFill>
              <a:latin typeface="Tahoma" pitchFamily="34" charset="0"/>
              <a:ea typeface="ＭＳ Ｐゴシック" pitchFamily="34" charset="-128"/>
            </a:endParaRPr>
          </a:p>
          <a:p>
            <a:pPr>
              <a:spcBef>
                <a:spcPct val="30000"/>
              </a:spcBef>
            </a:pPr>
            <a:endParaRPr lang="en-US" altLang="en-US" sz="2200" b="1" dirty="0">
              <a:solidFill>
                <a:srgbClr val="000000"/>
              </a:solidFill>
              <a:latin typeface="Tahoma" pitchFamily="34" charset="0"/>
              <a:ea typeface="ＭＳ Ｐゴシック" pitchFamily="34" charset="-128"/>
            </a:endParaRPr>
          </a:p>
          <a:p>
            <a:pPr>
              <a:spcBef>
                <a:spcPct val="30000"/>
              </a:spcBef>
            </a:pPr>
            <a:endParaRPr lang="en-US" altLang="en-US" dirty="0">
              <a:solidFill>
                <a:srgbClr val="000000"/>
              </a:solidFill>
              <a:latin typeface="Tahoma" pitchFamily="34" charset="0"/>
              <a:ea typeface="ＭＳ Ｐゴシック" pitchFamily="34" charset="-128"/>
            </a:endParaRPr>
          </a:p>
          <a:p>
            <a:pPr>
              <a:spcBef>
                <a:spcPct val="30000"/>
              </a:spcBef>
            </a:pPr>
            <a:endParaRPr lang="en-US" altLang="en-US" sz="4000" dirty="0">
              <a:solidFill>
                <a:srgbClr val="000000"/>
              </a:solidFill>
              <a:latin typeface="Tahoma" pitchFamily="34" charset="0"/>
              <a:ea typeface="ＭＳ Ｐゴシック" pitchFamily="34" charset="-128"/>
            </a:endParaRPr>
          </a:p>
          <a:p>
            <a:pPr>
              <a:spcBef>
                <a:spcPct val="30000"/>
              </a:spcBef>
            </a:pPr>
            <a:endParaRPr lang="en-US" altLang="en-US" sz="4000" dirty="0">
              <a:solidFill>
                <a:srgbClr val="000000"/>
              </a:solidFill>
              <a:latin typeface="Tahoma" pitchFamily="34" charset="0"/>
              <a:ea typeface="ＭＳ Ｐゴシック" pitchFamily="34" charset="-128"/>
            </a:endParaRPr>
          </a:p>
          <a:p>
            <a:pPr>
              <a:spcBef>
                <a:spcPct val="30000"/>
              </a:spcBef>
              <a:buFontTx/>
              <a:buNone/>
            </a:pPr>
            <a:endParaRPr lang="en-US" altLang="en-US" sz="4000" dirty="0">
              <a:solidFill>
                <a:srgbClr val="000000"/>
              </a:solidFill>
              <a:latin typeface="Tahoma" pitchFamily="34" charset="0"/>
              <a:ea typeface="ＭＳ Ｐゴシック" pitchFamily="34" charset="-128"/>
            </a:endParaRP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676400" y="90488"/>
            <a:ext cx="7924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b="1" i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Codes: SWAN+ADCIRC – Coupled waves and current on identical unstructured grids</a:t>
            </a:r>
          </a:p>
        </p:txBody>
      </p:sp>
      <p:pic>
        <p:nvPicPr>
          <p:cNvPr id="6148" name="Picture 4" descr="SchematicWavePhysic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2375" y="838200"/>
            <a:ext cx="3332988" cy="2208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532467" y="6396336"/>
            <a:ext cx="99822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50"/>
              </a:spcAft>
              <a:defRPr/>
            </a:pP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Dietrich et al., </a:t>
            </a:r>
            <a:r>
              <a:rPr lang="en-US" sz="900" b="1" i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Coastal Engineering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en-US" sz="9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58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, 45-65, 2011. </a:t>
            </a:r>
          </a:p>
        </p:txBody>
      </p:sp>
      <p:pic>
        <p:nvPicPr>
          <p:cNvPr id="8" name="Picture 4" descr="CouplingSchematic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6744" y="3477980"/>
            <a:ext cx="3821257" cy="251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532461" y="6548736"/>
            <a:ext cx="99822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50"/>
              </a:spcAft>
              <a:defRPr/>
            </a:pP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Dietrich et al.,  </a:t>
            </a:r>
            <a:r>
              <a:rPr lang="en-US" sz="900" b="1" i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Journal of Scientific Computing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en-US" sz="9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52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, 468-497  2012.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0995" y="130494"/>
            <a:ext cx="118332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52581"/>
                </a:solidFill>
              </a:rPr>
              <a:t>ADCIRC+SWAN: Coastal ocean circulation and wave models – the past</a:t>
            </a:r>
          </a:p>
          <a:p>
            <a:endParaRPr lang="en-US" sz="2800" b="1" dirty="0">
              <a:solidFill>
                <a:srgbClr val="0525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2856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1676400" y="6248401"/>
            <a:ext cx="792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Arial" charset="0"/>
                <a:cs typeface="Arial" charset="0"/>
              </a:rPr>
              <a:t>SL15v7l Grid Decomposition on 1024 Cores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552376" y="1193801"/>
            <a:ext cx="689589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b="1" i="1" dirty="0">
                <a:solidFill>
                  <a:srgbClr val="003399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HPC: MPI Based Domain Decomposition – Overlapping Element Layer Node to Node Communication</a:t>
            </a:r>
            <a:r>
              <a:rPr lang="en-US" altLang="en-US" i="1" dirty="0">
                <a:solidFill>
                  <a:srgbClr val="003399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4143376" y="144410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 altLang="en-US"/>
          </a:p>
        </p:txBody>
      </p:sp>
      <p:pic>
        <p:nvPicPr>
          <p:cNvPr id="12293" name="Picture 5" descr="MeshDecomp_Region_0001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145" y="1759209"/>
            <a:ext cx="6767397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946" b="-9847"/>
          <a:stretch/>
        </p:blipFill>
        <p:spPr bwMode="auto">
          <a:xfrm>
            <a:off x="7314095" y="1913925"/>
            <a:ext cx="4389120" cy="5100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8368602" y="1357779"/>
            <a:ext cx="27649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b="1" i="1" dirty="0">
                <a:solidFill>
                  <a:srgbClr val="003399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HPC: Parallel Performance</a:t>
            </a:r>
            <a:endParaRPr lang="en-US" altLang="en-US" i="1" dirty="0">
              <a:solidFill>
                <a:srgbClr val="003399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0995" y="130494"/>
            <a:ext cx="118332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52581"/>
                </a:solidFill>
              </a:rPr>
              <a:t>ADCIRC+SWAN: Coastal ocean circulation and wave models – the past</a:t>
            </a:r>
          </a:p>
          <a:p>
            <a:endParaRPr lang="en-US" sz="2800" b="1" dirty="0">
              <a:solidFill>
                <a:srgbClr val="0525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0767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5" descr="Bath_SL15v7l_Full_0001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143000"/>
            <a:ext cx="4057650" cy="445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4" descr="sl15-view-global-grid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990600"/>
            <a:ext cx="4668838" cy="490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Text Box 3"/>
          <p:cNvSpPr txBox="1">
            <a:spLocks noChangeArrowheads="1"/>
          </p:cNvSpPr>
          <p:nvPr/>
        </p:nvSpPr>
        <p:spPr bwMode="auto">
          <a:xfrm>
            <a:off x="2781300" y="643970"/>
            <a:ext cx="8229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1" dirty="0">
                <a:solidFill>
                  <a:srgbClr val="000099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SL16v18 model bathymetry and topography and unstructured mesh</a:t>
            </a:r>
          </a:p>
        </p:txBody>
      </p:sp>
      <p:sp>
        <p:nvSpPr>
          <p:cNvPr id="2" name="Rectangle 1"/>
          <p:cNvSpPr/>
          <p:nvPr/>
        </p:nvSpPr>
        <p:spPr>
          <a:xfrm>
            <a:off x="1524000" y="6324522"/>
            <a:ext cx="9982200" cy="533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"/>
              </a:spcAft>
              <a:defRPr/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Dietrich et al., </a:t>
            </a:r>
            <a:r>
              <a:rPr lang="en-US" sz="900" b="1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Monthly Weather Review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en-US" sz="9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139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, 2488-2522, 2011.</a:t>
            </a:r>
          </a:p>
          <a:p>
            <a:pPr>
              <a:spcAft>
                <a:spcPts val="100"/>
              </a:spcAft>
              <a:defRPr/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Kennedy et al., </a:t>
            </a:r>
            <a:r>
              <a:rPr lang="en-US" sz="900" b="1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Geophysical Research Letters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,  </a:t>
            </a:r>
            <a:r>
              <a:rPr lang="en-US" sz="9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38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, L08608, 2011. </a:t>
            </a:r>
          </a:p>
          <a:p>
            <a:pPr>
              <a:spcAft>
                <a:spcPts val="100"/>
              </a:spcAft>
              <a:defRPr/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Kerr et al., </a:t>
            </a:r>
            <a:r>
              <a:rPr lang="en-US" sz="900" b="1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Journal of  Waterway, Port, Coastal, and Ocean Engineering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en-US" sz="9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139,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 326-335, 2013.</a:t>
            </a:r>
          </a:p>
        </p:txBody>
      </p:sp>
      <p:sp>
        <p:nvSpPr>
          <p:cNvPr id="7" name="Rectangle 6"/>
          <p:cNvSpPr/>
          <p:nvPr/>
        </p:nvSpPr>
        <p:spPr>
          <a:xfrm>
            <a:off x="6019800" y="6316901"/>
            <a:ext cx="9982200" cy="531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  <a:defRPr/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Martyr et al.,  </a:t>
            </a:r>
            <a:r>
              <a:rPr lang="en-US" sz="900" b="1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Journal of Hydraulic Engineering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,</a:t>
            </a:r>
            <a:r>
              <a:rPr lang="en-US" sz="9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 139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, 5, 492-501, 2013.</a:t>
            </a:r>
          </a:p>
          <a:p>
            <a:pPr marL="0" lvl="1">
              <a:lnSpc>
                <a:spcPct val="80000"/>
              </a:lnSpc>
              <a:spcAft>
                <a:spcPts val="200"/>
              </a:spcAft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Hope et al.,  </a:t>
            </a:r>
            <a:r>
              <a:rPr lang="en-US" sz="900" b="1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Journal of Geophysical Research: Oceans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en-US" sz="9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118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, 4424-4460, 2013.</a:t>
            </a:r>
          </a:p>
          <a:p>
            <a:pPr>
              <a:spcAft>
                <a:spcPts val="200"/>
              </a:spcAft>
              <a:defRPr/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Kerr et al., </a:t>
            </a:r>
            <a:r>
              <a:rPr lang="en-US" sz="900" b="1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Journal of Geophysical Research: Oceans</a:t>
            </a:r>
            <a:r>
              <a:rPr lang="en-US" sz="9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, 118,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 5129–5172, 2013.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590800" y="2667000"/>
            <a:ext cx="685800" cy="304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1600" u="sng">
              <a:solidFill>
                <a:schemeClr val="tx2"/>
              </a:solidFill>
              <a:latin typeface="Tahoma" pitchFamily="-112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2286000" y="2057400"/>
            <a:ext cx="647700" cy="36429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1600" u="sng">
              <a:solidFill>
                <a:schemeClr val="tx2"/>
              </a:solidFill>
              <a:latin typeface="Tahoma" pitchFamily="-112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933700" y="1143000"/>
            <a:ext cx="914400" cy="914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1600" u="sng">
              <a:solidFill>
                <a:schemeClr val="tx2"/>
              </a:solidFill>
              <a:latin typeface="Tahoma" pitchFamily="-112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590800" y="3101498"/>
            <a:ext cx="342900" cy="234594"/>
          </a:xfrm>
          <a:prstGeom prst="rect">
            <a:avLst/>
          </a:prstGeom>
          <a:noFill/>
          <a:ln w="635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1600" u="sng">
              <a:solidFill>
                <a:schemeClr val="tx2"/>
              </a:solidFill>
              <a:latin typeface="Tahoma" pitchFamily="-11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0995" y="130494"/>
            <a:ext cx="118332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52581"/>
                </a:solidFill>
              </a:rPr>
              <a:t>ADCIRC+SWAN: Coastal ocean circulation and wave models – the past</a:t>
            </a:r>
          </a:p>
          <a:p>
            <a:endParaRPr lang="en-US" sz="2800" b="1" dirty="0">
              <a:solidFill>
                <a:srgbClr val="0525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13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rid-Bath_SL16v18c3_SELA_000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533400"/>
            <a:ext cx="9144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Box 1"/>
          <p:cNvSpPr txBox="1">
            <a:spLocks noChangeArrowheads="1"/>
          </p:cNvSpPr>
          <p:nvPr/>
        </p:nvSpPr>
        <p:spPr bwMode="auto">
          <a:xfrm>
            <a:off x="2003695" y="733501"/>
            <a:ext cx="2096031" cy="50244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2400"/>
          </a:p>
        </p:txBody>
      </p:sp>
      <p:pic>
        <p:nvPicPr>
          <p:cNvPr id="6" name="Picture 3" descr="Casey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3551" y="733501"/>
            <a:ext cx="7334250" cy="565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676400" y="90489"/>
            <a:ext cx="7924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1" dirty="0">
                <a:solidFill>
                  <a:srgbClr val="000099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SL16v18 model bathymetry &amp; topography in SE Louisiana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448800" y="494620"/>
            <a:ext cx="1066800" cy="4468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32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Mesh-Size_SL16v18c3_SELA_000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533400"/>
            <a:ext cx="9144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1997076" y="731839"/>
            <a:ext cx="2062458" cy="4940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240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676400" y="90489"/>
            <a:ext cx="7924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1" dirty="0">
                <a:solidFill>
                  <a:srgbClr val="000099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Models: SL16v18 mesh size in SE Louisiana</a:t>
            </a:r>
          </a:p>
        </p:txBody>
      </p:sp>
    </p:spTree>
    <p:extLst>
      <p:ext uri="{BB962C8B-B14F-4D97-AF65-F5344CB8AC3E}">
        <p14:creationId xmlns:p14="http://schemas.microsoft.com/office/powerpoint/2010/main" val="13946570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6324522"/>
            <a:ext cx="9982200" cy="533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"/>
              </a:spcAft>
              <a:defRPr/>
            </a:pPr>
            <a:endParaRPr lang="en-US" sz="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>
              <a:spcAft>
                <a:spcPts val="100"/>
              </a:spcAft>
              <a:defRPr/>
            </a:pPr>
            <a:endParaRPr lang="en-US" sz="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>
              <a:spcAft>
                <a:spcPts val="100"/>
              </a:spcAft>
              <a:defRPr/>
            </a:pP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Dietrich et al., </a:t>
            </a:r>
            <a:r>
              <a:rPr lang="en-US" sz="900" b="1" i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Monthly Weather Review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en-US" sz="9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139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, 2488-2522, 2011.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2659" y="1093708"/>
            <a:ext cx="11073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bg1">
                    <a:lumMod val="75000"/>
                  </a:schemeClr>
                </a:solidFill>
              </a:rPr>
              <a:t>          Winds  (m/s)                                                             Waves (m)                                              Water Elevations (m)</a:t>
            </a:r>
          </a:p>
        </p:txBody>
      </p:sp>
      <p:pic>
        <p:nvPicPr>
          <p:cNvPr id="11" name="Picture 3" descr="Gustav_Wind-Wind_SELA_014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74320" y="1463040"/>
            <a:ext cx="4755109" cy="3386935"/>
          </a:xfrm>
          <a:prstGeom prst="rect">
            <a:avLst/>
          </a:prstGeom>
          <a:noFill/>
        </p:spPr>
      </p:pic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457200"/>
          </a:xfrm>
        </p:spPr>
        <p:txBody>
          <a:bodyPr/>
          <a:lstStyle/>
          <a:p>
            <a:pPr algn="l"/>
            <a:r>
              <a:rPr lang="en-US" sz="1800" b="1" i="1" dirty="0">
                <a:solidFill>
                  <a:srgbClr val="1826A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Hurricane Gustav: 2008 / 09 / 01 / 0200 UTC  </a:t>
            </a:r>
          </a:p>
        </p:txBody>
      </p:sp>
      <p:pic>
        <p:nvPicPr>
          <p:cNvPr id="13" name="Picture 3" descr="Gustav_HS-Wind_SELA_014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4760" y="1463040"/>
            <a:ext cx="4755109" cy="3386935"/>
          </a:xfrm>
          <a:prstGeom prst="rect">
            <a:avLst/>
          </a:prstGeom>
          <a:noFill/>
        </p:spPr>
      </p:pic>
      <p:pic>
        <p:nvPicPr>
          <p:cNvPr id="14" name="Picture 3" descr="Gustav_Ele-Wind_SELA_014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1463040"/>
            <a:ext cx="4755109" cy="33869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6239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6324522"/>
            <a:ext cx="9982200" cy="533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"/>
              </a:spcAft>
              <a:defRPr/>
            </a:pPr>
            <a:endParaRPr lang="en-US" sz="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>
              <a:spcAft>
                <a:spcPts val="100"/>
              </a:spcAft>
              <a:defRPr/>
            </a:pPr>
            <a:endParaRPr lang="en-US" sz="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>
              <a:spcAft>
                <a:spcPts val="100"/>
              </a:spcAft>
              <a:defRPr/>
            </a:pP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Dietrich et al., </a:t>
            </a:r>
            <a:r>
              <a:rPr lang="en-US" sz="900" b="1" i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Monthly Weather Review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en-US" sz="9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139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, 2488-2522, 2011.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2659" y="1093708"/>
            <a:ext cx="11073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bg1">
                    <a:lumMod val="75000"/>
                  </a:schemeClr>
                </a:solidFill>
              </a:rPr>
              <a:t>          Winds  (m/s)                                                             Waves (m)                                              Water Elevations (m)</a:t>
            </a:r>
          </a:p>
        </p:txBody>
      </p:sp>
      <p:pic>
        <p:nvPicPr>
          <p:cNvPr id="11" name="Picture 3" descr="Gustav_Wind-Wind_SELA_015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74320" y="1463040"/>
            <a:ext cx="4755109" cy="3386935"/>
          </a:xfrm>
          <a:prstGeom prst="rect">
            <a:avLst/>
          </a:prstGeom>
          <a:noFill/>
        </p:spPr>
      </p:pic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457200"/>
          </a:xfrm>
        </p:spPr>
        <p:txBody>
          <a:bodyPr/>
          <a:lstStyle/>
          <a:p>
            <a:pPr algn="l"/>
            <a:r>
              <a:rPr lang="en-US" sz="1800" b="1" i="1" dirty="0">
                <a:solidFill>
                  <a:srgbClr val="1826A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Hurricane Gustav: 2008 / 09 / 01 / 0800 UTC</a:t>
            </a:r>
          </a:p>
        </p:txBody>
      </p:sp>
      <p:pic>
        <p:nvPicPr>
          <p:cNvPr id="13" name="Picture 3" descr="Gustav_HS-Wind_SELA_015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4760" y="1463040"/>
            <a:ext cx="4755109" cy="3386935"/>
          </a:xfrm>
          <a:prstGeom prst="rect">
            <a:avLst/>
          </a:prstGeom>
          <a:noFill/>
        </p:spPr>
      </p:pic>
      <p:pic>
        <p:nvPicPr>
          <p:cNvPr id="14" name="Picture 3" descr="Gustav_Ele-Wind_SELA_015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1463040"/>
            <a:ext cx="4755109" cy="33869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551085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6324522"/>
            <a:ext cx="9982200" cy="533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"/>
              </a:spcAft>
              <a:defRPr/>
            </a:pPr>
            <a:endParaRPr lang="en-US" sz="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>
              <a:spcAft>
                <a:spcPts val="100"/>
              </a:spcAft>
              <a:defRPr/>
            </a:pPr>
            <a:endParaRPr lang="en-US" sz="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>
              <a:spcAft>
                <a:spcPts val="100"/>
              </a:spcAft>
              <a:defRPr/>
            </a:pP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Dietrich et al., </a:t>
            </a:r>
            <a:r>
              <a:rPr lang="en-US" sz="900" b="1" i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Monthly Weather Review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en-US" sz="9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139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, 2488-2522, 2011.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2659" y="1093708"/>
            <a:ext cx="11073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bg1">
                    <a:lumMod val="75000"/>
                  </a:schemeClr>
                </a:solidFill>
              </a:rPr>
              <a:t>          Winds  (m/s)                                                             Waves (m)                                              Water Elevations (m)</a:t>
            </a:r>
          </a:p>
        </p:txBody>
      </p:sp>
      <p:pic>
        <p:nvPicPr>
          <p:cNvPr id="11" name="Picture 3" descr="Gustav_Wind-Wind_SELA_015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74320" y="1463040"/>
            <a:ext cx="4755109" cy="3386935"/>
          </a:xfrm>
          <a:prstGeom prst="rect">
            <a:avLst/>
          </a:prstGeom>
          <a:noFill/>
        </p:spPr>
      </p:pic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457200"/>
          </a:xfrm>
        </p:spPr>
        <p:txBody>
          <a:bodyPr/>
          <a:lstStyle/>
          <a:p>
            <a:pPr algn="l"/>
            <a:r>
              <a:rPr lang="en-US" sz="1800" b="1" i="1" dirty="0">
                <a:solidFill>
                  <a:srgbClr val="1826A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Hurricane Gustav: 2008 / 09 / 01 / 1100 UTC</a:t>
            </a:r>
          </a:p>
        </p:txBody>
      </p:sp>
      <p:pic>
        <p:nvPicPr>
          <p:cNvPr id="13" name="Picture 3" descr="Gustav_HS-Wind_SELA_015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4760" y="1463040"/>
            <a:ext cx="4755109" cy="3386935"/>
          </a:xfrm>
          <a:prstGeom prst="rect">
            <a:avLst/>
          </a:prstGeom>
          <a:noFill/>
        </p:spPr>
      </p:pic>
      <p:pic>
        <p:nvPicPr>
          <p:cNvPr id="14" name="Picture 3" descr="Gustav_Ele-Wind_SELA_015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1463040"/>
            <a:ext cx="4755109" cy="33869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07613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6324522"/>
            <a:ext cx="9982200" cy="533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"/>
              </a:spcAft>
              <a:defRPr/>
            </a:pPr>
            <a:endParaRPr lang="en-US" sz="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>
              <a:spcAft>
                <a:spcPts val="100"/>
              </a:spcAft>
              <a:defRPr/>
            </a:pPr>
            <a:endParaRPr lang="en-US" sz="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>
              <a:spcAft>
                <a:spcPts val="100"/>
              </a:spcAft>
              <a:defRPr/>
            </a:pP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Dietrich et al., </a:t>
            </a:r>
            <a:r>
              <a:rPr lang="en-US" sz="900" b="1" i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Monthly Weather Review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en-US" sz="9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139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, 2488-2522, 2011.</a:t>
            </a:r>
          </a:p>
        </p:txBody>
      </p:sp>
      <p:pic>
        <p:nvPicPr>
          <p:cNvPr id="8" name="Picture 3" descr="Gustav_Wind-Wind_SELA_015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74320" y="1463040"/>
            <a:ext cx="4755109" cy="3386935"/>
          </a:xfrm>
          <a:prstGeom prst="rect">
            <a:avLst/>
          </a:prstGeom>
          <a:noFill/>
        </p:spPr>
      </p:pic>
      <p:pic>
        <p:nvPicPr>
          <p:cNvPr id="9" name="Picture 3" descr="Gustav_Ele-Wind_SELA_015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1463040"/>
            <a:ext cx="4755109" cy="3386935"/>
          </a:xfrm>
          <a:prstGeom prst="rect">
            <a:avLst/>
          </a:prstGeom>
          <a:noFill/>
        </p:spPr>
      </p:pic>
      <p:pic>
        <p:nvPicPr>
          <p:cNvPr id="10" name="Picture 3" descr="Gustav_HS-Wind_SELA_015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4760" y="1463040"/>
            <a:ext cx="4755109" cy="338693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52659" y="1093708"/>
            <a:ext cx="11073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bg1">
                    <a:lumMod val="75000"/>
                  </a:schemeClr>
                </a:solidFill>
              </a:rPr>
              <a:t>          Winds  (m/s)                                                             Waves (m)                                              Water Elevations (m)</a:t>
            </a: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457200"/>
          </a:xfrm>
        </p:spPr>
        <p:txBody>
          <a:bodyPr/>
          <a:lstStyle/>
          <a:p>
            <a:pPr algn="l"/>
            <a:r>
              <a:rPr lang="en-US" sz="1800" b="1" i="1" dirty="0">
                <a:solidFill>
                  <a:srgbClr val="1826A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Hurricane Gustav: 2008 / 09 / 01 / 1400 UTC</a:t>
            </a:r>
          </a:p>
        </p:txBody>
      </p:sp>
    </p:spTree>
    <p:extLst>
      <p:ext uri="{BB962C8B-B14F-4D97-AF65-F5344CB8AC3E}">
        <p14:creationId xmlns:p14="http://schemas.microsoft.com/office/powerpoint/2010/main" val="1965789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587" y="659563"/>
            <a:ext cx="11050050" cy="95410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rgbClr val="C00000"/>
                </a:solidFill>
              </a:rPr>
              <a:t>  Understanding coastal sustainability and risk means understanding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rgbClr val="C00000"/>
                </a:solidFill>
              </a:rPr>
              <a:t>   water levels, currents, and wind waves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buNone/>
            </a:pPr>
            <a:endParaRPr lang="en-US" b="1" dirty="0"/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0995" y="130494"/>
            <a:ext cx="11833234" cy="911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52581"/>
                </a:solidFill>
              </a:rPr>
              <a:t>The hydrodynamics of the coastal ocean and floodplain</a:t>
            </a:r>
          </a:p>
          <a:p>
            <a:pPr>
              <a:lnSpc>
                <a:spcPct val="90000"/>
              </a:lnSpc>
            </a:pPr>
            <a:endParaRPr lang="en-US" sz="2800" b="1" dirty="0">
              <a:solidFill>
                <a:srgbClr val="05258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716" y="1491078"/>
            <a:ext cx="3436005" cy="22817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2319" y="3711260"/>
            <a:ext cx="2169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Coastal flooding</a:t>
            </a:r>
          </a:p>
        </p:txBody>
      </p:sp>
    </p:spTree>
    <p:extLst>
      <p:ext uri="{BB962C8B-B14F-4D97-AF65-F5344CB8AC3E}">
        <p14:creationId xmlns:p14="http://schemas.microsoft.com/office/powerpoint/2010/main" val="23733770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6324522"/>
            <a:ext cx="9982200" cy="533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"/>
              </a:spcAft>
              <a:defRPr/>
            </a:pPr>
            <a:endParaRPr lang="en-US" sz="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>
              <a:spcAft>
                <a:spcPts val="100"/>
              </a:spcAft>
              <a:defRPr/>
            </a:pPr>
            <a:endParaRPr lang="en-US" sz="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>
              <a:spcAft>
                <a:spcPts val="100"/>
              </a:spcAft>
              <a:defRPr/>
            </a:pP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Dietrich et al., </a:t>
            </a:r>
            <a:r>
              <a:rPr lang="en-US" sz="900" b="1" i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Monthly Weather Review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en-US" sz="9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139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, 2488-2522, 2011.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2659" y="1093708"/>
            <a:ext cx="11073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bg1">
                    <a:lumMod val="75000"/>
                  </a:schemeClr>
                </a:solidFill>
              </a:rPr>
              <a:t>          Winds  (m/s)                                                             Waves (m)                                              Water Elevations (m)</a:t>
            </a:r>
          </a:p>
        </p:txBody>
      </p:sp>
      <p:pic>
        <p:nvPicPr>
          <p:cNvPr id="11" name="Picture 3" descr="Gustav_Wind-Wind_SELA_016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74320" y="1463040"/>
            <a:ext cx="4755109" cy="3386935"/>
          </a:xfrm>
          <a:prstGeom prst="rect">
            <a:avLst/>
          </a:prstGeom>
          <a:noFill/>
        </p:spPr>
      </p:pic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457200"/>
          </a:xfrm>
        </p:spPr>
        <p:txBody>
          <a:bodyPr/>
          <a:lstStyle/>
          <a:p>
            <a:pPr algn="l"/>
            <a:r>
              <a:rPr lang="en-US" sz="1800" b="1" i="1" dirty="0">
                <a:solidFill>
                  <a:srgbClr val="1826A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Hurricane Gustav: 2008 / 09 / 01 / 1700 UTC</a:t>
            </a:r>
          </a:p>
        </p:txBody>
      </p:sp>
      <p:pic>
        <p:nvPicPr>
          <p:cNvPr id="13" name="Picture 3" descr="Gustav_HS-Wind_SELA_016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4760" y="1463040"/>
            <a:ext cx="4755109" cy="3386935"/>
          </a:xfrm>
          <a:prstGeom prst="rect">
            <a:avLst/>
          </a:prstGeom>
          <a:noFill/>
        </p:spPr>
      </p:pic>
      <p:pic>
        <p:nvPicPr>
          <p:cNvPr id="15" name="Picture 3" descr="Gustav_Ele-Wind_SELA_016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1463040"/>
            <a:ext cx="4755109" cy="33869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30367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6324522"/>
            <a:ext cx="9982200" cy="533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"/>
              </a:spcAft>
              <a:defRPr/>
            </a:pPr>
            <a:endParaRPr lang="en-US" sz="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>
              <a:spcAft>
                <a:spcPts val="100"/>
              </a:spcAft>
              <a:defRPr/>
            </a:pPr>
            <a:endParaRPr lang="en-US" sz="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>
              <a:spcAft>
                <a:spcPts val="100"/>
              </a:spcAft>
              <a:defRPr/>
            </a:pP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Dietrich et al., </a:t>
            </a:r>
            <a:r>
              <a:rPr lang="en-US" sz="900" b="1" i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Monthly Weather Review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en-US" sz="9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139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, 2488-2522, 2011.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2659" y="1093708"/>
            <a:ext cx="11073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bg1">
                    <a:lumMod val="75000"/>
                  </a:schemeClr>
                </a:solidFill>
              </a:rPr>
              <a:t>          Winds  (m/s)                                                             Waves (m)                                              Water Elevations (m)</a:t>
            </a:r>
          </a:p>
        </p:txBody>
      </p:sp>
      <p:pic>
        <p:nvPicPr>
          <p:cNvPr id="11" name="Picture 3" descr="Gustav_Wind-Wind_SELA_017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74320" y="1463040"/>
            <a:ext cx="4755109" cy="3386935"/>
          </a:xfrm>
          <a:prstGeom prst="rect">
            <a:avLst/>
          </a:prstGeom>
          <a:noFill/>
        </p:spPr>
      </p:pic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457200"/>
          </a:xfrm>
        </p:spPr>
        <p:txBody>
          <a:bodyPr/>
          <a:lstStyle/>
          <a:p>
            <a:pPr algn="l"/>
            <a:r>
              <a:rPr lang="en-US" sz="1800" b="1" i="1" dirty="0">
                <a:solidFill>
                  <a:srgbClr val="1826A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Hurricane Gustav: 2008 / 09 / 02 / 0200 UTC  </a:t>
            </a:r>
          </a:p>
        </p:txBody>
      </p:sp>
      <p:pic>
        <p:nvPicPr>
          <p:cNvPr id="13" name="Picture 3" descr="Gustav_HS-Wind_SELA_017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4760" y="1463040"/>
            <a:ext cx="4755109" cy="3386935"/>
          </a:xfrm>
          <a:prstGeom prst="rect">
            <a:avLst/>
          </a:prstGeom>
          <a:noFill/>
        </p:spPr>
      </p:pic>
      <p:pic>
        <p:nvPicPr>
          <p:cNvPr id="14" name="Picture 3" descr="Gustav_Ele-Wind_SELA_0170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1463040"/>
            <a:ext cx="4755109" cy="33869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16653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2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720" y="825528"/>
            <a:ext cx="10515600" cy="5493675"/>
          </a:xfrm>
        </p:spPr>
        <p:txBody>
          <a:bodyPr>
            <a:normAutofit/>
          </a:bodyPr>
          <a:lstStyle/>
          <a:p>
            <a:pPr marL="0" indent="0">
              <a:spcBef>
                <a:spcPts val="200"/>
              </a:spcBef>
              <a:buNone/>
            </a:pPr>
            <a:r>
              <a:rPr lang="en-US" b="1" dirty="0">
                <a:solidFill>
                  <a:srgbClr val="004821"/>
                </a:solidFill>
              </a:rPr>
              <a:t>The GOOD</a:t>
            </a:r>
          </a:p>
          <a:p>
            <a:pPr>
              <a:spcBef>
                <a:spcPts val="400"/>
              </a:spcBef>
            </a:pPr>
            <a:r>
              <a:rPr lang="en-US" sz="2600" b="1" dirty="0">
                <a:solidFill>
                  <a:srgbClr val="004821"/>
                </a:solidFill>
              </a:rPr>
              <a:t>Advancing higher and more targeted resolution</a:t>
            </a:r>
          </a:p>
          <a:p>
            <a:pPr>
              <a:spcBef>
                <a:spcPts val="400"/>
              </a:spcBef>
            </a:pPr>
            <a:r>
              <a:rPr lang="en-US" sz="2600" b="1" dirty="0">
                <a:solidFill>
                  <a:srgbClr val="004821"/>
                </a:solidFill>
              </a:rPr>
              <a:t>High order algorithms</a:t>
            </a:r>
          </a:p>
          <a:p>
            <a:r>
              <a:rPr lang="en-US" sz="2600" b="1" dirty="0">
                <a:solidFill>
                  <a:srgbClr val="004821"/>
                </a:solidFill>
              </a:rPr>
              <a:t>Advancing integration and interleafing component interactions</a:t>
            </a:r>
          </a:p>
          <a:p>
            <a:endParaRPr lang="en-US" sz="2600" dirty="0"/>
          </a:p>
          <a:p>
            <a:pPr marL="0" indent="0">
              <a:spcBef>
                <a:spcPts val="200"/>
              </a:spcBef>
              <a:buNone/>
            </a:pPr>
            <a:r>
              <a:rPr lang="en-US" b="1" dirty="0">
                <a:solidFill>
                  <a:srgbClr val="FF0000"/>
                </a:solidFill>
              </a:rPr>
              <a:t>The BAD</a:t>
            </a:r>
          </a:p>
          <a:p>
            <a:r>
              <a:rPr lang="en-US" sz="2600" b="1" dirty="0">
                <a:solidFill>
                  <a:srgbClr val="FF0000"/>
                </a:solidFill>
              </a:rPr>
              <a:t>Still largely static grids that are costly to generate</a:t>
            </a:r>
          </a:p>
          <a:p>
            <a:r>
              <a:rPr lang="en-US" sz="2600" b="1" dirty="0">
                <a:solidFill>
                  <a:srgbClr val="FF0000"/>
                </a:solidFill>
              </a:rPr>
              <a:t>Static physics</a:t>
            </a:r>
          </a:p>
          <a:p>
            <a:r>
              <a:rPr lang="en-US" sz="2600" b="1" dirty="0">
                <a:solidFill>
                  <a:srgbClr val="FF0000"/>
                </a:solidFill>
              </a:rPr>
              <a:t>Poor load balance on component computations</a:t>
            </a:r>
          </a:p>
          <a:p>
            <a:r>
              <a:rPr lang="en-US" sz="2600" b="1" dirty="0">
                <a:solidFill>
                  <a:srgbClr val="FF0000"/>
                </a:solidFill>
              </a:rPr>
              <a:t>Falling peak processor performance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0995" y="130494"/>
            <a:ext cx="118332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52581"/>
                </a:solidFill>
              </a:rPr>
              <a:t>Evolution of coastal ocean hydrodynamic models – the present</a:t>
            </a:r>
          </a:p>
          <a:p>
            <a:endParaRPr lang="en-US" sz="2800" b="1" dirty="0">
              <a:solidFill>
                <a:srgbClr val="0525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2178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C_OceanCurren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9715" y="845213"/>
            <a:ext cx="7140144" cy="53546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8870" y="-1586"/>
            <a:ext cx="10757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37A4"/>
                </a:solidFill>
              </a:rPr>
              <a:t>Evolution of Coastal Ocean Hydrodynamic Models – the present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48017" y="1079090"/>
            <a:ext cx="46570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rgbClr val="003399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Dynamic ADCIRC, SWAN &amp; HYCOM Interleafing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1161043" y="1617784"/>
            <a:ext cx="3662236" cy="2833867"/>
            <a:chOff x="2035178" y="1647930"/>
            <a:chExt cx="3662236" cy="2833867"/>
          </a:xfrm>
        </p:grpSpPr>
        <p:sp>
          <p:nvSpPr>
            <p:cNvPr id="8" name="TextBox 7"/>
            <p:cNvSpPr txBox="1"/>
            <p:nvPr/>
          </p:nvSpPr>
          <p:spPr>
            <a:xfrm>
              <a:off x="2090057" y="1647930"/>
              <a:ext cx="3607356" cy="369332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wrap="square" rtlCol="0">
              <a:spAutoFit/>
            </a:bodyPr>
            <a:lstStyle/>
            <a:p>
              <a:r>
                <a:rPr lang="en-US" b="1" i="1" dirty="0"/>
                <a:t>CFSv2</a:t>
              </a:r>
              <a:r>
                <a:rPr lang="en-US" dirty="0"/>
                <a:t> Global Atmospheric Model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035178" y="2503715"/>
              <a:ext cx="3662235" cy="3693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b="1" i="1" dirty="0"/>
                <a:t>ADCIRC </a:t>
              </a:r>
              <a:r>
                <a:rPr lang="en-US" dirty="0"/>
                <a:t>2D Western North Atlantic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062617" y="3322186"/>
              <a:ext cx="3634797" cy="36933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b="1" i="1" dirty="0"/>
                <a:t>SWAN</a:t>
              </a:r>
              <a:r>
                <a:rPr lang="en-US" dirty="0"/>
                <a:t> Wave Energy Density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090057" y="4112465"/>
              <a:ext cx="3607357" cy="369332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en-US" b="1" i="1" dirty="0"/>
                <a:t>HYCOM</a:t>
              </a:r>
              <a:r>
                <a:rPr lang="en-US" dirty="0"/>
                <a:t> 3D Global Circulation Model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4452390" y="2017262"/>
              <a:ext cx="10048" cy="486453"/>
            </a:xfrm>
            <a:prstGeom prst="straightConnector1">
              <a:avLst/>
            </a:prstGeom>
            <a:ln w="41275" cmpd="sng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5486666" y="2035919"/>
              <a:ext cx="10049" cy="1304924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3568839" y="2863771"/>
              <a:ext cx="10048" cy="486453"/>
            </a:xfrm>
            <a:prstGeom prst="straightConnector1">
              <a:avLst/>
            </a:prstGeom>
            <a:ln w="41275" cmpd="sng">
              <a:solidFill>
                <a:schemeClr val="accent6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0" idx="0"/>
            </p:cNvCxnSpPr>
            <p:nvPr/>
          </p:nvCxnSpPr>
          <p:spPr>
            <a:xfrm flipH="1" flipV="1">
              <a:off x="3866296" y="2841676"/>
              <a:ext cx="13720" cy="480510"/>
            </a:xfrm>
            <a:prstGeom prst="straightConnector1">
              <a:avLst/>
            </a:prstGeom>
            <a:ln w="41275" cmpd="sng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 flipV="1">
              <a:off x="5005697" y="2873047"/>
              <a:ext cx="20151" cy="1239418"/>
            </a:xfrm>
            <a:prstGeom prst="straightConnector1">
              <a:avLst/>
            </a:prstGeom>
            <a:ln w="4127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2462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3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7560" y="825528"/>
            <a:ext cx="10515600" cy="5493675"/>
          </a:xfrm>
        </p:spPr>
        <p:txBody>
          <a:bodyPr>
            <a:normAutofit/>
          </a:bodyPr>
          <a:lstStyle/>
          <a:p>
            <a:pPr marL="0" indent="0">
              <a:spcBef>
                <a:spcPts val="200"/>
              </a:spcBef>
              <a:buNone/>
            </a:pPr>
            <a:r>
              <a:rPr lang="en-US" b="1" dirty="0">
                <a:solidFill>
                  <a:srgbClr val="052581"/>
                </a:solidFill>
              </a:rPr>
              <a:t>Vision</a:t>
            </a:r>
          </a:p>
          <a:p>
            <a:pPr>
              <a:spcBef>
                <a:spcPts val="400"/>
              </a:spcBef>
            </a:pPr>
            <a:r>
              <a:rPr lang="en-US" sz="2600" b="1" dirty="0">
                <a:solidFill>
                  <a:srgbClr val="052581"/>
                </a:solidFill>
              </a:rPr>
              <a:t>Fully dynamic computations that during the simulation select</a:t>
            </a:r>
          </a:p>
          <a:p>
            <a:pPr lvl="1">
              <a:spcBef>
                <a:spcPts val="400"/>
              </a:spcBef>
            </a:pPr>
            <a:r>
              <a:rPr lang="en-US" sz="2600" b="1" dirty="0">
                <a:solidFill>
                  <a:srgbClr val="052581"/>
                </a:solidFill>
              </a:rPr>
              <a:t>grid resolution</a:t>
            </a:r>
          </a:p>
          <a:p>
            <a:pPr lvl="1">
              <a:spcBef>
                <a:spcPts val="400"/>
              </a:spcBef>
            </a:pPr>
            <a:r>
              <a:rPr lang="en-US" sz="2600" b="1" dirty="0">
                <a:solidFill>
                  <a:srgbClr val="052581"/>
                </a:solidFill>
              </a:rPr>
              <a:t>order of interpolants</a:t>
            </a:r>
          </a:p>
          <a:p>
            <a:pPr lvl="1">
              <a:spcBef>
                <a:spcPts val="400"/>
              </a:spcBef>
            </a:pPr>
            <a:r>
              <a:rPr lang="en-US" sz="2600" b="1" dirty="0">
                <a:solidFill>
                  <a:srgbClr val="052581"/>
                </a:solidFill>
              </a:rPr>
              <a:t>load balance</a:t>
            </a:r>
          </a:p>
          <a:p>
            <a:pPr lvl="1">
              <a:spcBef>
                <a:spcPts val="400"/>
              </a:spcBef>
            </a:pPr>
            <a:r>
              <a:rPr lang="en-US" sz="2600" b="1" dirty="0">
                <a:solidFill>
                  <a:srgbClr val="052581"/>
                </a:solidFill>
              </a:rPr>
              <a:t>physics</a:t>
            </a:r>
          </a:p>
          <a:p>
            <a:endParaRPr lang="en-US" dirty="0"/>
          </a:p>
          <a:p>
            <a:pPr marL="0" indent="0">
              <a:spcBef>
                <a:spcPts val="200"/>
              </a:spcBef>
              <a:buNone/>
            </a:pPr>
            <a:r>
              <a:rPr lang="en-US" b="1" dirty="0">
                <a:solidFill>
                  <a:srgbClr val="007033"/>
                </a:solidFill>
              </a:rPr>
              <a:t>Focus areas</a:t>
            </a:r>
          </a:p>
          <a:p>
            <a:r>
              <a:rPr lang="en-US" sz="2600" b="1" dirty="0">
                <a:solidFill>
                  <a:srgbClr val="007033"/>
                </a:solidFill>
              </a:rPr>
              <a:t>Dynamic grid optimization for multi-physics</a:t>
            </a:r>
          </a:p>
          <a:p>
            <a:r>
              <a:rPr lang="en-US" sz="2600" b="1" dirty="0">
                <a:solidFill>
                  <a:srgbClr val="007033"/>
                </a:solidFill>
              </a:rPr>
              <a:t>High order methods</a:t>
            </a:r>
          </a:p>
          <a:p>
            <a:r>
              <a:rPr lang="en-US" sz="2600" b="1" dirty="0">
                <a:solidFill>
                  <a:srgbClr val="007033"/>
                </a:solidFill>
              </a:rPr>
              <a:t>Advance engines for load balancing </a:t>
            </a:r>
          </a:p>
          <a:p>
            <a:r>
              <a:rPr lang="en-US" sz="2600" b="1" dirty="0">
                <a:solidFill>
                  <a:srgbClr val="007033"/>
                </a:solidFill>
              </a:rPr>
              <a:t>Develop frameworks that allow dynamic and coupled physics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0995" y="130494"/>
            <a:ext cx="11833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52581"/>
                </a:solidFill>
              </a:rPr>
              <a:t>Evolution of coastal ocean hydrodynamic models – the future</a:t>
            </a:r>
          </a:p>
        </p:txBody>
      </p:sp>
    </p:spTree>
    <p:extLst>
      <p:ext uri="{BB962C8B-B14F-4D97-AF65-F5344CB8AC3E}">
        <p14:creationId xmlns:p14="http://schemas.microsoft.com/office/powerpoint/2010/main" val="40739861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71836"/>
            <a:ext cx="12142090" cy="4595917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378488" y="677545"/>
            <a:ext cx="2515437" cy="457200"/>
          </a:xfrm>
        </p:spPr>
        <p:txBody>
          <a:bodyPr/>
          <a:lstStyle/>
          <a:p>
            <a:pPr algn="l"/>
            <a:r>
              <a:rPr lang="en-US" sz="1800" b="1" i="1" dirty="0">
                <a:solidFill>
                  <a:srgbClr val="007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Lower energy tides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6157612" y="674685"/>
            <a:ext cx="4915672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i="1" dirty="0">
                <a:solidFill>
                  <a:srgbClr val="007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energy storm driven circulation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0995" y="130494"/>
            <a:ext cx="11833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52581"/>
                </a:solidFill>
              </a:rPr>
              <a:t>Dynamic grid optimization for evolving physics</a:t>
            </a:r>
          </a:p>
        </p:txBody>
      </p:sp>
    </p:spTree>
    <p:extLst>
      <p:ext uri="{BB962C8B-B14F-4D97-AF65-F5344CB8AC3E}">
        <p14:creationId xmlns:p14="http://schemas.microsoft.com/office/powerpoint/2010/main" val="8015003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40995" y="130494"/>
            <a:ext cx="11833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52581"/>
                </a:solidFill>
              </a:rPr>
              <a:t>Dynamic grid optimization for evolving physics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488" y="1143000"/>
            <a:ext cx="4983480" cy="46177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7612" y="1143000"/>
            <a:ext cx="5010912" cy="4617720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78488" y="677545"/>
            <a:ext cx="2515437" cy="457200"/>
          </a:xfrm>
        </p:spPr>
        <p:txBody>
          <a:bodyPr/>
          <a:lstStyle/>
          <a:p>
            <a:pPr algn="l"/>
            <a:r>
              <a:rPr lang="en-US" sz="1800" b="1" i="1" dirty="0">
                <a:solidFill>
                  <a:srgbClr val="007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Lower energy tides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157612" y="674685"/>
            <a:ext cx="4915672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i="1" dirty="0">
                <a:solidFill>
                  <a:srgbClr val="007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energy storm driven circulation</a:t>
            </a:r>
          </a:p>
        </p:txBody>
      </p:sp>
    </p:spTree>
    <p:extLst>
      <p:ext uri="{BB962C8B-B14F-4D97-AF65-F5344CB8AC3E}">
        <p14:creationId xmlns:p14="http://schemas.microsoft.com/office/powerpoint/2010/main" val="12935026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95586" y="-1631974"/>
            <a:ext cx="6525757" cy="101302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0995" y="130494"/>
            <a:ext cx="1183323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52581"/>
                </a:solidFill>
              </a:rPr>
              <a:t>High order interpolants</a:t>
            </a:r>
          </a:p>
        </p:txBody>
      </p:sp>
    </p:spTree>
    <p:extLst>
      <p:ext uri="{BB962C8B-B14F-4D97-AF65-F5344CB8AC3E}">
        <p14:creationId xmlns:p14="http://schemas.microsoft.com/office/powerpoint/2010/main" val="26618640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8451" y="2301167"/>
            <a:ext cx="3489410" cy="29095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3987" y="2301169"/>
            <a:ext cx="3489408" cy="29095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914" y="2301168"/>
            <a:ext cx="3489411" cy="29095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9522" y="2255731"/>
            <a:ext cx="698178" cy="29550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81746" y="1902941"/>
            <a:ext cx="2432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High-resolution ADCIRC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51451" y="1901156"/>
            <a:ext cx="2111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High-order DG (p=3)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74908" y="1902941"/>
            <a:ext cx="239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Low-resolution ADCIRC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5772" y="836960"/>
            <a:ext cx="112436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007033"/>
                </a:solidFill>
              </a:rPr>
              <a:t>Discontinuous Galerkin (DG) allows for non-conforming h-p dynamic adaptation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0995" y="130494"/>
            <a:ext cx="11833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52581"/>
                </a:solidFill>
              </a:rPr>
              <a:t>High order interpolants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57272" y="5289978"/>
            <a:ext cx="220575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7033"/>
                </a:solidFill>
              </a:rPr>
              <a:t>Runs 4 x faster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59681" y="5239663"/>
            <a:ext cx="26442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Poor solutions</a:t>
            </a:r>
          </a:p>
        </p:txBody>
      </p:sp>
    </p:spTree>
    <p:extLst>
      <p:ext uri="{BB962C8B-B14F-4D97-AF65-F5344CB8AC3E}">
        <p14:creationId xmlns:p14="http://schemas.microsoft.com/office/powerpoint/2010/main" val="28707303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8876" y="1212082"/>
            <a:ext cx="7098762" cy="5324833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" y="1191762"/>
            <a:ext cx="4886517" cy="1758713"/>
          </a:xfrm>
        </p:spPr>
      </p:pic>
      <p:grpSp>
        <p:nvGrpSpPr>
          <p:cNvPr id="9" name="Group 8"/>
          <p:cNvGrpSpPr/>
          <p:nvPr/>
        </p:nvGrpSpPr>
        <p:grpSpPr>
          <a:xfrm>
            <a:off x="419100" y="2950436"/>
            <a:ext cx="4886517" cy="3586480"/>
            <a:chOff x="5684636" y="1690688"/>
            <a:chExt cx="6213358" cy="466068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84636" y="1690688"/>
              <a:ext cx="6213358" cy="466068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0900385" y="2365759"/>
              <a:ext cx="277603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en-US" sz="1400" dirty="0"/>
                <a:t>dry</a:t>
              </a:r>
              <a:endParaRPr lang="en-US" sz="12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718014" y="2264996"/>
              <a:ext cx="83" cy="35996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40995" y="130494"/>
            <a:ext cx="118332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52581"/>
                </a:solidFill>
              </a:rPr>
              <a:t>Dynamic load balancing: MPI/Zoltan</a:t>
            </a:r>
          </a:p>
          <a:p>
            <a:endParaRPr lang="en-US" sz="2800" b="1" dirty="0">
              <a:solidFill>
                <a:srgbClr val="05258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45959" y="3353075"/>
            <a:ext cx="294640" cy="2336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503680" y="1886433"/>
            <a:ext cx="883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56560" y="4368756"/>
            <a:ext cx="883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253433" y="4886916"/>
            <a:ext cx="883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46285" y="1671087"/>
            <a:ext cx="883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Dry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82445" y="2384537"/>
            <a:ext cx="883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Dry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15084" y="4184090"/>
            <a:ext cx="883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Dry</a:t>
            </a:r>
          </a:p>
        </p:txBody>
      </p:sp>
    </p:spTree>
    <p:extLst>
      <p:ext uri="{BB962C8B-B14F-4D97-AF65-F5344CB8AC3E}">
        <p14:creationId xmlns:p14="http://schemas.microsoft.com/office/powerpoint/2010/main" val="2914411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587" y="659563"/>
            <a:ext cx="11050050" cy="95410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rgbClr val="C00000"/>
                </a:solidFill>
              </a:rPr>
              <a:t>  Understanding coastal sustainability and risk means understanding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rgbClr val="C00000"/>
                </a:solidFill>
              </a:rPr>
              <a:t>   water levels, currents, and wind waves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buNone/>
            </a:pPr>
            <a:endParaRPr lang="en-US" b="1" dirty="0"/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0995" y="130494"/>
            <a:ext cx="11833234" cy="911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52581"/>
                </a:solidFill>
              </a:rPr>
              <a:t>The hydrodynamics of the coastal ocean and floodplain</a:t>
            </a:r>
          </a:p>
          <a:p>
            <a:pPr>
              <a:lnSpc>
                <a:spcPct val="90000"/>
              </a:lnSpc>
            </a:pPr>
            <a:endParaRPr lang="en-US" sz="2800" b="1" dirty="0">
              <a:solidFill>
                <a:srgbClr val="05258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716" y="1491078"/>
            <a:ext cx="3436005" cy="22817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2319" y="3711260"/>
            <a:ext cx="2169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Coastal flooding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7224" y="1491078"/>
            <a:ext cx="3415752" cy="22817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69265" y="3711260"/>
            <a:ext cx="2169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Wave forces</a:t>
            </a:r>
          </a:p>
        </p:txBody>
      </p:sp>
    </p:spTree>
    <p:extLst>
      <p:ext uri="{BB962C8B-B14F-4D97-AF65-F5344CB8AC3E}">
        <p14:creationId xmlns:p14="http://schemas.microsoft.com/office/powerpoint/2010/main" val="10435497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0806" y="1029237"/>
            <a:ext cx="2311045" cy="27243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12122" y="844571"/>
            <a:ext cx="241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Equal node distribution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98389" y="834522"/>
            <a:ext cx="2812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Weighted node distribution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06788" y="844571"/>
            <a:ext cx="215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Nodal data structure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663" y="1275850"/>
            <a:ext cx="8589979" cy="4351338"/>
          </a:xfr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3224" y="3644057"/>
            <a:ext cx="2666211" cy="199965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0995" y="130494"/>
            <a:ext cx="11833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52581"/>
                </a:solidFill>
              </a:rPr>
              <a:t>Dynamic load balancing: MPI/Zoltan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9408" y="5805140"/>
            <a:ext cx="1185026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solidFill>
                  <a:srgbClr val="007033"/>
                </a:solidFill>
              </a:rPr>
              <a:t>  Dynamically redistributing dry elements improves parallel efficiency </a:t>
            </a:r>
          </a:p>
          <a:p>
            <a:pPr>
              <a:lnSpc>
                <a:spcPct val="90000"/>
              </a:lnSpc>
            </a:pPr>
            <a:r>
              <a:rPr lang="en-US" sz="2400" b="1" dirty="0">
                <a:solidFill>
                  <a:srgbClr val="007033"/>
                </a:solidFill>
              </a:rPr>
              <a:t>                                45% for 50% average dry nodes</a:t>
            </a:r>
          </a:p>
        </p:txBody>
      </p:sp>
    </p:spTree>
    <p:extLst>
      <p:ext uri="{BB962C8B-B14F-4D97-AF65-F5344CB8AC3E}">
        <p14:creationId xmlns:p14="http://schemas.microsoft.com/office/powerpoint/2010/main" val="40564767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3338" y="825099"/>
            <a:ext cx="11123061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</a:rPr>
              <a:t>Motivation: </a:t>
            </a:r>
            <a:r>
              <a:rPr lang="en-US" sz="2400" b="1" dirty="0" err="1">
                <a:solidFill>
                  <a:srgbClr val="002060"/>
                </a:solidFill>
              </a:rPr>
              <a:t>Exa</a:t>
            </a:r>
            <a:r>
              <a:rPr lang="en-US" sz="2400" b="1" dirty="0">
                <a:solidFill>
                  <a:srgbClr val="002060"/>
                </a:solidFill>
              </a:rPr>
              <a:t>-scale, heterogeneous architectures, post Moore’s Law computing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33"/>
                </a:solidFill>
              </a:rPr>
              <a:t>General purpose C++  runtime system for parallel and distributed 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33"/>
                </a:solidFill>
              </a:rPr>
              <a:t>Open source implementation of the </a:t>
            </a:r>
            <a:r>
              <a:rPr lang="en-US" sz="2400" b="1" dirty="0" err="1">
                <a:solidFill>
                  <a:srgbClr val="007033"/>
                </a:solidFill>
              </a:rPr>
              <a:t>ParalleX</a:t>
            </a:r>
            <a:r>
              <a:rPr lang="en-US" sz="2400" b="1" dirty="0">
                <a:solidFill>
                  <a:srgbClr val="007033"/>
                </a:solidFill>
              </a:rPr>
              <a:t> execution model to overcome: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33"/>
                </a:solidFill>
              </a:rPr>
              <a:t>Starvation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33"/>
                </a:solidFill>
              </a:rPr>
              <a:t>Latencies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33"/>
                </a:solidFill>
              </a:rPr>
              <a:t>Overhead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33"/>
                </a:solidFill>
              </a:rPr>
              <a:t>Waiting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33"/>
                </a:solidFill>
              </a:rPr>
              <a:t>Exposes C++11 standard conforming API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33"/>
                </a:solidFill>
              </a:rPr>
              <a:t>Innovative mixture of: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33"/>
                </a:solidFill>
              </a:rPr>
              <a:t>A global system-wide address space (AGAS)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33"/>
                </a:solidFill>
              </a:rPr>
              <a:t>Fine-grain parallelism and lightweight synchronization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33"/>
                </a:solidFill>
              </a:rPr>
              <a:t>Implicit, work queue based, message driven computation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33"/>
                </a:solidFill>
              </a:rPr>
              <a:t>Full semantic equivalence of local and remote execution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33"/>
                </a:solidFill>
              </a:rPr>
              <a:t>Explicit support for hardware accelerators and vectorization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0995" y="130494"/>
            <a:ext cx="118332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52581"/>
                </a:solidFill>
              </a:rPr>
              <a:t>Dynamic load balancing: HPX</a:t>
            </a:r>
          </a:p>
          <a:p>
            <a:endParaRPr lang="en-US" sz="2800" b="1" dirty="0">
              <a:solidFill>
                <a:srgbClr val="0525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9086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-18689" y="1579780"/>
            <a:ext cx="9103294" cy="5217985"/>
            <a:chOff x="-18689" y="1579780"/>
            <a:chExt cx="9103294" cy="5217985"/>
          </a:xfrm>
        </p:grpSpPr>
        <p:grpSp>
          <p:nvGrpSpPr>
            <p:cNvPr id="20" name="Group 19"/>
            <p:cNvGrpSpPr/>
            <p:nvPr/>
          </p:nvGrpSpPr>
          <p:grpSpPr>
            <a:xfrm>
              <a:off x="-18689" y="2340390"/>
              <a:ext cx="1394934" cy="3955185"/>
              <a:chOff x="-18689" y="2340390"/>
              <a:chExt cx="1394934" cy="3955185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-18689" y="2340390"/>
                <a:ext cx="1394934" cy="2297038"/>
                <a:chOff x="-18689" y="2340390"/>
                <a:chExt cx="1394934" cy="2297038"/>
              </a:xfrm>
            </p:grpSpPr>
            <p:sp>
              <p:nvSpPr>
                <p:cNvPr id="16" name="TextBox 15"/>
                <p:cNvSpPr txBox="1"/>
                <p:nvPr/>
              </p:nvSpPr>
              <p:spPr>
                <a:xfrm>
                  <a:off x="248019" y="2340390"/>
                  <a:ext cx="861518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b="1" dirty="0"/>
                    <a:t>Strong </a:t>
                  </a:r>
                </a:p>
                <a:p>
                  <a:r>
                    <a:rPr lang="en-US" b="1" dirty="0"/>
                    <a:t>Scaling</a:t>
                  </a:r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-18689" y="3991097"/>
                  <a:ext cx="1394934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b="1" dirty="0"/>
                    <a:t>HPX Task </a:t>
                  </a:r>
                  <a:br>
                    <a:rPr lang="en-US" b="1" dirty="0"/>
                  </a:br>
                  <a:r>
                    <a:rPr lang="en-US" b="1" dirty="0"/>
                    <a:t>Composition</a:t>
                  </a:r>
                </a:p>
              </p:txBody>
            </p:sp>
          </p:grpSp>
          <p:sp>
            <p:nvSpPr>
              <p:cNvPr id="18" name="TextBox 17"/>
              <p:cNvSpPr txBox="1"/>
              <p:nvPr/>
            </p:nvSpPr>
            <p:spPr>
              <a:xfrm>
                <a:off x="255297" y="5649244"/>
                <a:ext cx="84696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007033"/>
                    </a:solidFill>
                  </a:rPr>
                  <a:t>Weak</a:t>
                </a:r>
              </a:p>
              <a:p>
                <a:r>
                  <a:rPr lang="en-US" b="1" dirty="0">
                    <a:solidFill>
                      <a:srgbClr val="007033"/>
                    </a:solidFill>
                  </a:rPr>
                  <a:t>Scaling</a:t>
                </a: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1514923" y="1579780"/>
              <a:ext cx="7569682" cy="5217985"/>
              <a:chOff x="1514923" y="1579780"/>
              <a:chExt cx="7569682" cy="5217985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1514923" y="1579780"/>
                <a:ext cx="3714094" cy="5217985"/>
                <a:chOff x="1514923" y="1579780"/>
                <a:chExt cx="3714094" cy="5217985"/>
              </a:xfrm>
            </p:grpSpPr>
            <p:grpSp>
              <p:nvGrpSpPr>
                <p:cNvPr id="15" name="Group 14"/>
                <p:cNvGrpSpPr/>
                <p:nvPr/>
              </p:nvGrpSpPr>
              <p:grpSpPr>
                <a:xfrm>
                  <a:off x="1514923" y="1838203"/>
                  <a:ext cx="3714094" cy="4959562"/>
                  <a:chOff x="363453" y="1838203"/>
                  <a:chExt cx="3714094" cy="4959562"/>
                </a:xfrm>
              </p:grpSpPr>
              <p:pic>
                <p:nvPicPr>
                  <p:cNvPr id="6" name="Picture 5"/>
                  <p:cNvPicPr>
                    <a:picLocks noChangeAspect="1"/>
                  </p:cNvPicPr>
                  <p:nvPr/>
                </p:nvPicPr>
                <p:blipFill>
                  <a:blip r:embed="rId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63453" y="1838203"/>
                    <a:ext cx="3714091" cy="1650707"/>
                  </a:xfrm>
                  <a:prstGeom prst="rect">
                    <a:avLst/>
                  </a:prstGeom>
                </p:spPr>
              </p:pic>
              <p:pic>
                <p:nvPicPr>
                  <p:cNvPr id="7" name="Picture 6"/>
                  <p:cNvPicPr>
                    <a:picLocks noChangeAspect="1"/>
                  </p:cNvPicPr>
                  <p:nvPr/>
                </p:nvPicPr>
                <p:blipFill>
                  <a:blip r:embed="rId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63456" y="5147058"/>
                    <a:ext cx="3714091" cy="1650707"/>
                  </a:xfrm>
                  <a:prstGeom prst="rect">
                    <a:avLst/>
                  </a:prstGeom>
                </p:spPr>
              </p:pic>
              <p:pic>
                <p:nvPicPr>
                  <p:cNvPr id="8" name="Picture 7"/>
                  <p:cNvPicPr>
                    <a:picLocks noChangeAspect="1"/>
                  </p:cNvPicPr>
                  <p:nvPr/>
                </p:nvPicPr>
                <p:blipFill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63454" y="3496351"/>
                    <a:ext cx="3714091" cy="1650707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1" name="TextBox 20"/>
                <p:cNvSpPr txBox="1"/>
                <p:nvPr/>
              </p:nvSpPr>
              <p:spPr>
                <a:xfrm>
                  <a:off x="2541901" y="1579780"/>
                  <a:ext cx="166013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Knights Landing</a:t>
                  </a:r>
                </a:p>
              </p:txBody>
            </p:sp>
          </p:grpSp>
          <p:grpSp>
            <p:nvGrpSpPr>
              <p:cNvPr id="24" name="Group 23"/>
              <p:cNvGrpSpPr/>
              <p:nvPr/>
            </p:nvGrpSpPr>
            <p:grpSpPr>
              <a:xfrm>
                <a:off x="5370513" y="1579780"/>
                <a:ext cx="3714092" cy="5217984"/>
                <a:chOff x="5370513" y="1579780"/>
                <a:chExt cx="3714092" cy="5217984"/>
              </a:xfrm>
            </p:grpSpPr>
            <p:grpSp>
              <p:nvGrpSpPr>
                <p:cNvPr id="14" name="Group 13"/>
                <p:cNvGrpSpPr/>
                <p:nvPr/>
              </p:nvGrpSpPr>
              <p:grpSpPr>
                <a:xfrm>
                  <a:off x="5370513" y="1845644"/>
                  <a:ext cx="3714092" cy="4952120"/>
                  <a:chOff x="6176536" y="1845644"/>
                  <a:chExt cx="3714092" cy="4952120"/>
                </a:xfrm>
              </p:grpSpPr>
              <p:pic>
                <p:nvPicPr>
                  <p:cNvPr id="9" name="Picture 8"/>
                  <p:cNvPicPr>
                    <a:picLocks noChangeAspect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176537" y="1845644"/>
                    <a:ext cx="3714091" cy="1650707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/>
                  <p:cNvPicPr>
                    <a:picLocks noChangeAspect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176536" y="3488910"/>
                    <a:ext cx="3714091" cy="1650707"/>
                  </a:xfrm>
                  <a:prstGeom prst="rect">
                    <a:avLst/>
                  </a:prstGeom>
                </p:spPr>
              </p:pic>
              <p:pic>
                <p:nvPicPr>
                  <p:cNvPr id="11" name="Picture 10"/>
                  <p:cNvPicPr>
                    <a:picLocks noChangeAspect="1"/>
                  </p:cNvPicPr>
                  <p:nvPr/>
                </p:nvPicPr>
                <p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176537" y="5147057"/>
                    <a:ext cx="3714090" cy="1650707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2" name="TextBox 21"/>
                <p:cNvSpPr txBox="1"/>
                <p:nvPr/>
              </p:nvSpPr>
              <p:spPr>
                <a:xfrm>
                  <a:off x="6790290" y="1579780"/>
                  <a:ext cx="87453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err="1"/>
                    <a:t>Skylake</a:t>
                  </a:r>
                  <a:endParaRPr lang="en-US" dirty="0"/>
                </a:p>
              </p:txBody>
            </p:sp>
          </p:grpSp>
        </p:grpSp>
      </p:grpSp>
      <p:sp>
        <p:nvSpPr>
          <p:cNvPr id="27" name="TextBox 26"/>
          <p:cNvSpPr txBox="1"/>
          <p:nvPr/>
        </p:nvSpPr>
        <p:spPr>
          <a:xfrm>
            <a:off x="9171093" y="1949112"/>
            <a:ext cx="28380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MPI eventually outperforms HPX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HPX performance depends on managing task granularity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171093" y="3991097"/>
            <a:ext cx="2838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HPX task scheduling is more expensive on KNL.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787782" y="883638"/>
            <a:ext cx="9764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33"/>
                </a:solidFill>
              </a:rPr>
              <a:t>MPI vs. HPX comparison with C++ DG shallow water equation solver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171093" y="5499947"/>
            <a:ext cx="2715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33"/>
                </a:solidFill>
              </a:rPr>
              <a:t>HPX achieves a 1.25x – 1.21x speedup over MPI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40995" y="130494"/>
            <a:ext cx="118332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52581"/>
                </a:solidFill>
              </a:rPr>
              <a:t>Dynamic load balancing: HPX</a:t>
            </a:r>
          </a:p>
          <a:p>
            <a:endParaRPr lang="en-US" sz="2800" b="1" dirty="0">
              <a:solidFill>
                <a:srgbClr val="0525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1027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22170" y="975161"/>
            <a:ext cx="3607356" cy="37980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b="1" i="1" dirty="0"/>
              <a:t>CFSv2</a:t>
            </a:r>
            <a:r>
              <a:rPr lang="en-US" dirty="0"/>
              <a:t> Global Atmospheric Model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7291" y="1855221"/>
            <a:ext cx="3662235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i="1" dirty="0"/>
              <a:t>ADCIRC  </a:t>
            </a:r>
            <a:r>
              <a:rPr lang="en-US" b="1" dirty="0"/>
              <a:t>DG VO </a:t>
            </a:r>
            <a:r>
              <a:rPr lang="en-US" dirty="0"/>
              <a:t>2D/3D North Atlantic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1429" y="3950248"/>
            <a:ext cx="3634797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i="1" dirty="0"/>
              <a:t>WAVEWATCH III</a:t>
            </a:r>
            <a:r>
              <a:rPr lang="en-US" dirty="0"/>
              <a:t> Wave Energy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2119" y="4578220"/>
            <a:ext cx="3607357" cy="37980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b="1" i="1" dirty="0"/>
              <a:t>HYCOM</a:t>
            </a:r>
            <a:r>
              <a:rPr lang="en-US" dirty="0"/>
              <a:t> 3D Global Circulation Model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084503" y="1354970"/>
            <a:ext cx="10048" cy="500252"/>
          </a:xfrm>
          <a:prstGeom prst="straightConnector1">
            <a:avLst/>
          </a:prstGeom>
          <a:ln w="41275" cmpd="sng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200952" y="2225491"/>
            <a:ext cx="10048" cy="500252"/>
          </a:xfrm>
          <a:prstGeom prst="straightConnector1">
            <a:avLst/>
          </a:prstGeom>
          <a:ln w="41275" cmpd="sng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3637810" y="2235030"/>
            <a:ext cx="20151" cy="1274576"/>
          </a:xfrm>
          <a:prstGeom prst="straightConnector1">
            <a:avLst/>
          </a:prstGeom>
          <a:ln w="412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78870" y="5216670"/>
            <a:ext cx="3607356" cy="379809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b="1" i="1" dirty="0"/>
              <a:t>CICE</a:t>
            </a:r>
            <a:r>
              <a:rPr lang="en-US" dirty="0"/>
              <a:t> Global Sea Ice Model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7291" y="2224553"/>
            <a:ext cx="3662235" cy="1477328"/>
          </a:xfrm>
          <a:prstGeom prst="rect">
            <a:avLst/>
          </a:prstGeom>
          <a:gradFill flip="none" rotWithShape="1">
            <a:gsLst>
              <a:gs pos="2000">
                <a:schemeClr val="accent6">
                  <a:lumMod val="67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0"/>
            <a:tileRect/>
          </a:gradFill>
        </p:spPr>
        <p:txBody>
          <a:bodyPr wrap="square" rtlCol="0">
            <a:spAutoFit/>
          </a:bodyPr>
          <a:lstStyle/>
          <a:p>
            <a:r>
              <a:rPr lang="en-US" b="1" i="1" dirty="0"/>
              <a:t>2D SWE</a:t>
            </a:r>
          </a:p>
          <a:p>
            <a:r>
              <a:rPr lang="en-US" b="1" i="1" dirty="0"/>
              <a:t>2D SWE + Pressure Poisson Solver</a:t>
            </a:r>
          </a:p>
          <a:p>
            <a:r>
              <a:rPr lang="en-US" b="1" i="1" dirty="0"/>
              <a:t>3D SWE</a:t>
            </a:r>
          </a:p>
          <a:p>
            <a:r>
              <a:rPr lang="en-US" b="1" i="1" dirty="0"/>
              <a:t>2D Kinematic wave model</a:t>
            </a:r>
          </a:p>
          <a:p>
            <a:r>
              <a:rPr lang="en-US" b="1" i="1" dirty="0"/>
              <a:t>2D Dynamic wave model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78870" y="5914979"/>
            <a:ext cx="3607357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i="1" dirty="0"/>
              <a:t>WRF Hydro National Water Model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637810" y="3701881"/>
            <a:ext cx="0" cy="308429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430945" y="122589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295103" y="107517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2200952" y="3654651"/>
            <a:ext cx="0" cy="308429"/>
          </a:xfrm>
          <a:prstGeom prst="straightConnector1">
            <a:avLst/>
          </a:prstGeom>
          <a:ln w="412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2579159" y="3652951"/>
            <a:ext cx="3389" cy="335297"/>
          </a:xfrm>
          <a:prstGeom prst="straightConnector1">
            <a:avLst/>
          </a:prstGeom>
          <a:ln w="412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5" name="Arc 8194"/>
          <p:cNvSpPr/>
          <p:nvPr/>
        </p:nvSpPr>
        <p:spPr>
          <a:xfrm rot="7713402" flipH="1">
            <a:off x="2739610" y="2494932"/>
            <a:ext cx="2026986" cy="2502356"/>
          </a:xfrm>
          <a:prstGeom prst="arc">
            <a:avLst>
              <a:gd name="adj1" fmla="val 14907424"/>
              <a:gd name="adj2" fmla="val 0"/>
            </a:avLst>
          </a:prstGeom>
          <a:ln w="44450">
            <a:solidFill>
              <a:srgbClr val="FFC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Arc 68"/>
          <p:cNvSpPr/>
          <p:nvPr/>
        </p:nvSpPr>
        <p:spPr>
          <a:xfrm rot="7713402" flipH="1">
            <a:off x="1512867" y="1280113"/>
            <a:ext cx="3267236" cy="4557714"/>
          </a:xfrm>
          <a:prstGeom prst="arc">
            <a:avLst>
              <a:gd name="adj1" fmla="val 14907424"/>
              <a:gd name="adj2" fmla="val 21109133"/>
            </a:avLst>
          </a:prstGeom>
          <a:ln w="44450">
            <a:solidFill>
              <a:srgbClr val="00B0F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Arc 69"/>
          <p:cNvSpPr/>
          <p:nvPr/>
        </p:nvSpPr>
        <p:spPr>
          <a:xfrm rot="19033895" flipH="1">
            <a:off x="534989" y="2700273"/>
            <a:ext cx="3502205" cy="4983232"/>
          </a:xfrm>
          <a:prstGeom prst="arc">
            <a:avLst>
              <a:gd name="adj1" fmla="val 16049406"/>
              <a:gd name="adj2" fmla="val 21109133"/>
            </a:avLst>
          </a:prstGeom>
          <a:ln w="444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778870" y="-1586"/>
            <a:ext cx="10837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37A4"/>
                </a:solidFill>
              </a:rPr>
              <a:t>Develop dynamic hydrodynamic equation selection frameworks</a:t>
            </a:r>
          </a:p>
        </p:txBody>
      </p:sp>
    </p:spTree>
    <p:extLst>
      <p:ext uri="{BB962C8B-B14F-4D97-AF65-F5344CB8AC3E}">
        <p14:creationId xmlns:p14="http://schemas.microsoft.com/office/powerpoint/2010/main" val="10866337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22170" y="975161"/>
            <a:ext cx="3607356" cy="37980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b="1" i="1" dirty="0"/>
              <a:t>CFSv2</a:t>
            </a:r>
            <a:r>
              <a:rPr lang="en-US" dirty="0"/>
              <a:t> Global Atmospheric Model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7291" y="1855221"/>
            <a:ext cx="3662235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i="1" dirty="0"/>
              <a:t>ADCIRC  </a:t>
            </a:r>
            <a:r>
              <a:rPr lang="en-US" b="1" dirty="0"/>
              <a:t>DG VO </a:t>
            </a:r>
            <a:r>
              <a:rPr lang="en-US" dirty="0"/>
              <a:t>2D/3D North Atlantic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1429" y="3950248"/>
            <a:ext cx="3634797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i="1" dirty="0"/>
              <a:t>WAVEWATCH III</a:t>
            </a:r>
            <a:r>
              <a:rPr lang="en-US" dirty="0"/>
              <a:t> Wave Energy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2119" y="4578220"/>
            <a:ext cx="3607357" cy="37980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b="1" i="1" dirty="0"/>
              <a:t>HYCOM</a:t>
            </a:r>
            <a:r>
              <a:rPr lang="en-US" dirty="0"/>
              <a:t> 3D Global Circulation Model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084503" y="1354970"/>
            <a:ext cx="10048" cy="500252"/>
          </a:xfrm>
          <a:prstGeom prst="straightConnector1">
            <a:avLst/>
          </a:prstGeom>
          <a:ln w="41275" cmpd="sng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200952" y="2225491"/>
            <a:ext cx="10048" cy="500252"/>
          </a:xfrm>
          <a:prstGeom prst="straightConnector1">
            <a:avLst/>
          </a:prstGeom>
          <a:ln w="41275" cmpd="sng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3637810" y="2235030"/>
            <a:ext cx="20151" cy="1274576"/>
          </a:xfrm>
          <a:prstGeom prst="straightConnector1">
            <a:avLst/>
          </a:prstGeom>
          <a:ln w="412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78870" y="5216670"/>
            <a:ext cx="3607356" cy="379809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b="1" i="1" dirty="0"/>
              <a:t>CICE</a:t>
            </a:r>
            <a:r>
              <a:rPr lang="en-US" dirty="0"/>
              <a:t> Global Sea Ice Model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7291" y="2224553"/>
            <a:ext cx="3662235" cy="1477328"/>
          </a:xfrm>
          <a:prstGeom prst="rect">
            <a:avLst/>
          </a:prstGeom>
          <a:gradFill flip="none" rotWithShape="1">
            <a:gsLst>
              <a:gs pos="2000">
                <a:schemeClr val="accent6">
                  <a:lumMod val="67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0"/>
            <a:tileRect/>
          </a:gradFill>
        </p:spPr>
        <p:txBody>
          <a:bodyPr wrap="square" rtlCol="0">
            <a:spAutoFit/>
          </a:bodyPr>
          <a:lstStyle/>
          <a:p>
            <a:r>
              <a:rPr lang="en-US" b="1" i="1" dirty="0"/>
              <a:t>2D SWE</a:t>
            </a:r>
          </a:p>
          <a:p>
            <a:r>
              <a:rPr lang="en-US" b="1" i="1" dirty="0"/>
              <a:t>2D SWE + Pressure Poisson Solver</a:t>
            </a:r>
          </a:p>
          <a:p>
            <a:r>
              <a:rPr lang="en-US" b="1" i="1" dirty="0"/>
              <a:t>3D SWE</a:t>
            </a:r>
          </a:p>
          <a:p>
            <a:r>
              <a:rPr lang="en-US" b="1" i="1" dirty="0"/>
              <a:t>2D Kinematic wave model</a:t>
            </a:r>
          </a:p>
          <a:p>
            <a:r>
              <a:rPr lang="en-US" b="1" i="1" dirty="0"/>
              <a:t>2D Dynamic wave model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78870" y="5914979"/>
            <a:ext cx="3607357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i="1" dirty="0"/>
              <a:t>WRF Hydro National Water Model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637810" y="3701881"/>
            <a:ext cx="0" cy="308429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430945" y="122589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295103" y="107517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>
            <a:off x="6838915" y="1817935"/>
            <a:ext cx="3293961" cy="1815615"/>
            <a:chOff x="6628480" y="1265124"/>
            <a:chExt cx="3293961" cy="1815615"/>
          </a:xfrm>
        </p:grpSpPr>
        <p:sp>
          <p:nvSpPr>
            <p:cNvPr id="51" name="Isosceles Triangle 50"/>
            <p:cNvSpPr/>
            <p:nvPr/>
          </p:nvSpPr>
          <p:spPr>
            <a:xfrm>
              <a:off x="6628480" y="1855887"/>
              <a:ext cx="1627833" cy="1224852"/>
            </a:xfrm>
            <a:prstGeom prst="triangl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Isosceles Triangle 51"/>
            <p:cNvSpPr/>
            <p:nvPr/>
          </p:nvSpPr>
          <p:spPr>
            <a:xfrm rot="3443067">
              <a:off x="7610734" y="1531496"/>
              <a:ext cx="1487168" cy="1230329"/>
            </a:xfrm>
            <a:prstGeom prst="triangl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Isosceles Triangle 52"/>
            <p:cNvSpPr/>
            <p:nvPr/>
          </p:nvSpPr>
          <p:spPr>
            <a:xfrm rot="20989108">
              <a:off x="8144444" y="1824985"/>
              <a:ext cx="1515738" cy="1130690"/>
            </a:xfrm>
            <a:prstGeom prst="triangle">
              <a:avLst>
                <a:gd name="adj" fmla="val 54106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Isosceles Triangle 53"/>
            <p:cNvSpPr/>
            <p:nvPr/>
          </p:nvSpPr>
          <p:spPr>
            <a:xfrm rot="17052801">
              <a:off x="8670905" y="1433336"/>
              <a:ext cx="1419747" cy="1083324"/>
            </a:xfrm>
            <a:prstGeom prst="triangle">
              <a:avLst>
                <a:gd name="adj" fmla="val 50823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60" name="Straight Arrow Connector 59"/>
          <p:cNvCxnSpPr/>
          <p:nvPr/>
        </p:nvCxnSpPr>
        <p:spPr>
          <a:xfrm>
            <a:off x="2200952" y="3654651"/>
            <a:ext cx="0" cy="308429"/>
          </a:xfrm>
          <a:prstGeom prst="straightConnector1">
            <a:avLst/>
          </a:prstGeom>
          <a:ln w="412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2579159" y="3652951"/>
            <a:ext cx="3389" cy="335297"/>
          </a:xfrm>
          <a:prstGeom prst="straightConnector1">
            <a:avLst/>
          </a:prstGeom>
          <a:ln w="412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5" name="Arc 8194"/>
          <p:cNvSpPr/>
          <p:nvPr/>
        </p:nvSpPr>
        <p:spPr>
          <a:xfrm rot="7713402" flipH="1">
            <a:off x="2739610" y="2494932"/>
            <a:ext cx="2026986" cy="2502356"/>
          </a:xfrm>
          <a:prstGeom prst="arc">
            <a:avLst>
              <a:gd name="adj1" fmla="val 14907424"/>
              <a:gd name="adj2" fmla="val 0"/>
            </a:avLst>
          </a:prstGeom>
          <a:ln w="44450">
            <a:solidFill>
              <a:srgbClr val="FFC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Arc 68"/>
          <p:cNvSpPr/>
          <p:nvPr/>
        </p:nvSpPr>
        <p:spPr>
          <a:xfrm rot="7713402" flipH="1">
            <a:off x="1512867" y="1280113"/>
            <a:ext cx="3267236" cy="4557714"/>
          </a:xfrm>
          <a:prstGeom prst="arc">
            <a:avLst>
              <a:gd name="adj1" fmla="val 14907424"/>
              <a:gd name="adj2" fmla="val 21109133"/>
            </a:avLst>
          </a:prstGeom>
          <a:ln w="44450">
            <a:solidFill>
              <a:srgbClr val="00B0F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Arc 69"/>
          <p:cNvSpPr/>
          <p:nvPr/>
        </p:nvSpPr>
        <p:spPr>
          <a:xfrm rot="19033895" flipH="1">
            <a:off x="534989" y="2700273"/>
            <a:ext cx="3502205" cy="4983232"/>
          </a:xfrm>
          <a:prstGeom prst="arc">
            <a:avLst>
              <a:gd name="adj1" fmla="val 16049406"/>
              <a:gd name="adj2" fmla="val 21109133"/>
            </a:avLst>
          </a:prstGeom>
          <a:ln w="444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778870" y="-1586"/>
            <a:ext cx="10837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37A4"/>
                </a:solidFill>
              </a:rPr>
              <a:t>Dynamic hydrodynamic equation selection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516184" y="1188440"/>
            <a:ext cx="244243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i="1" dirty="0"/>
              <a:t>ADCIRC  </a:t>
            </a:r>
            <a:r>
              <a:rPr lang="en-US" b="1" dirty="0"/>
              <a:t>DG variable 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852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22170" y="975161"/>
            <a:ext cx="3607356" cy="37980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b="1" i="1" dirty="0"/>
              <a:t>CFSv2</a:t>
            </a:r>
            <a:r>
              <a:rPr lang="en-US" dirty="0"/>
              <a:t> Global Atmospheric Model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7291" y="1855221"/>
            <a:ext cx="3662235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i="1" dirty="0"/>
              <a:t>ADCIRC  </a:t>
            </a:r>
            <a:r>
              <a:rPr lang="en-US" b="1" dirty="0"/>
              <a:t>DG VO </a:t>
            </a:r>
            <a:r>
              <a:rPr lang="en-US" dirty="0"/>
              <a:t>2D/3D North Atlantic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1429" y="3950248"/>
            <a:ext cx="3634797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i="1" dirty="0"/>
              <a:t>WAVEWATCH III</a:t>
            </a:r>
            <a:r>
              <a:rPr lang="en-US" dirty="0"/>
              <a:t> Wave Energy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2119" y="4578220"/>
            <a:ext cx="3607357" cy="37980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b="1" i="1" dirty="0"/>
              <a:t>HYCOM</a:t>
            </a:r>
            <a:r>
              <a:rPr lang="en-US" dirty="0"/>
              <a:t> 3D Global Circulation Model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084503" y="1354970"/>
            <a:ext cx="10048" cy="500252"/>
          </a:xfrm>
          <a:prstGeom prst="straightConnector1">
            <a:avLst/>
          </a:prstGeom>
          <a:ln w="41275" cmpd="sng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200952" y="2225491"/>
            <a:ext cx="10048" cy="500252"/>
          </a:xfrm>
          <a:prstGeom prst="straightConnector1">
            <a:avLst/>
          </a:prstGeom>
          <a:ln w="41275" cmpd="sng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3637810" y="2235030"/>
            <a:ext cx="20151" cy="1274576"/>
          </a:xfrm>
          <a:prstGeom prst="straightConnector1">
            <a:avLst/>
          </a:prstGeom>
          <a:ln w="412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78870" y="5216670"/>
            <a:ext cx="3607356" cy="379809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b="1" i="1" dirty="0"/>
              <a:t>CICE</a:t>
            </a:r>
            <a:r>
              <a:rPr lang="en-US" dirty="0"/>
              <a:t> Global Sea Ice Model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7291" y="2224553"/>
            <a:ext cx="3662235" cy="1477328"/>
          </a:xfrm>
          <a:prstGeom prst="rect">
            <a:avLst/>
          </a:prstGeom>
          <a:gradFill flip="none" rotWithShape="1">
            <a:gsLst>
              <a:gs pos="2000">
                <a:schemeClr val="accent6">
                  <a:lumMod val="67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0"/>
            <a:tileRect/>
          </a:gradFill>
        </p:spPr>
        <p:txBody>
          <a:bodyPr wrap="square" rtlCol="0">
            <a:spAutoFit/>
          </a:bodyPr>
          <a:lstStyle/>
          <a:p>
            <a:r>
              <a:rPr lang="en-US" b="1" i="1" dirty="0"/>
              <a:t>2D SWE</a:t>
            </a:r>
          </a:p>
          <a:p>
            <a:r>
              <a:rPr lang="en-US" b="1" i="1" dirty="0"/>
              <a:t>2D SWE + Pressure Poisson Solver</a:t>
            </a:r>
          </a:p>
          <a:p>
            <a:r>
              <a:rPr lang="en-US" b="1" i="1" dirty="0"/>
              <a:t>3D SWE</a:t>
            </a:r>
          </a:p>
          <a:p>
            <a:r>
              <a:rPr lang="en-US" b="1" i="1" dirty="0"/>
              <a:t>2D Kinematic wave model</a:t>
            </a:r>
          </a:p>
          <a:p>
            <a:r>
              <a:rPr lang="en-US" b="1" i="1" dirty="0"/>
              <a:t>2D Dynamic wave model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78870" y="5914979"/>
            <a:ext cx="3607357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i="1" dirty="0"/>
              <a:t>WRF Hydro National Water Model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637810" y="3701881"/>
            <a:ext cx="0" cy="308429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430945" y="122589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295103" y="107517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/>
        </p:nvGrpSpPr>
        <p:grpSpPr>
          <a:xfrm>
            <a:off x="6716102" y="1689863"/>
            <a:ext cx="3864928" cy="1823772"/>
            <a:chOff x="5466303" y="1139445"/>
            <a:chExt cx="3864928" cy="1823772"/>
          </a:xfrm>
        </p:grpSpPr>
        <p:sp>
          <p:nvSpPr>
            <p:cNvPr id="39" name="Isosceles Triangle 38"/>
            <p:cNvSpPr/>
            <p:nvPr/>
          </p:nvSpPr>
          <p:spPr>
            <a:xfrm>
              <a:off x="5466303" y="1738365"/>
              <a:ext cx="1627833" cy="1224852"/>
            </a:xfrm>
            <a:prstGeom prst="triangl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Isosceles Triangle 41"/>
            <p:cNvSpPr/>
            <p:nvPr/>
          </p:nvSpPr>
          <p:spPr>
            <a:xfrm rot="3443067">
              <a:off x="6602032" y="1425803"/>
              <a:ext cx="1492320" cy="1188419"/>
            </a:xfrm>
            <a:prstGeom prst="triangl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Isosceles Triangle 42"/>
            <p:cNvSpPr/>
            <p:nvPr/>
          </p:nvSpPr>
          <p:spPr>
            <a:xfrm rot="20989108">
              <a:off x="7346281" y="1731588"/>
              <a:ext cx="1529619" cy="1105137"/>
            </a:xfrm>
            <a:prstGeom prst="triangle">
              <a:avLst>
                <a:gd name="adj" fmla="val 50823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Isosceles Triangle 43"/>
            <p:cNvSpPr/>
            <p:nvPr/>
          </p:nvSpPr>
          <p:spPr>
            <a:xfrm rot="17052801">
              <a:off x="8038879" y="1229962"/>
              <a:ext cx="1382869" cy="1201835"/>
            </a:xfrm>
            <a:prstGeom prst="triangle">
              <a:avLst>
                <a:gd name="adj" fmla="val 50823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60" name="Straight Arrow Connector 59"/>
          <p:cNvCxnSpPr/>
          <p:nvPr/>
        </p:nvCxnSpPr>
        <p:spPr>
          <a:xfrm>
            <a:off x="2200952" y="3654651"/>
            <a:ext cx="0" cy="308429"/>
          </a:xfrm>
          <a:prstGeom prst="straightConnector1">
            <a:avLst/>
          </a:prstGeom>
          <a:ln w="412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2579159" y="3652951"/>
            <a:ext cx="3389" cy="335297"/>
          </a:xfrm>
          <a:prstGeom prst="straightConnector1">
            <a:avLst/>
          </a:prstGeom>
          <a:ln w="412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5" name="Arc 8194"/>
          <p:cNvSpPr/>
          <p:nvPr/>
        </p:nvSpPr>
        <p:spPr>
          <a:xfrm rot="7713402" flipH="1">
            <a:off x="2739610" y="2494932"/>
            <a:ext cx="2026986" cy="2502356"/>
          </a:xfrm>
          <a:prstGeom prst="arc">
            <a:avLst>
              <a:gd name="adj1" fmla="val 14907424"/>
              <a:gd name="adj2" fmla="val 0"/>
            </a:avLst>
          </a:prstGeom>
          <a:ln w="44450">
            <a:solidFill>
              <a:srgbClr val="FFC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Arc 68"/>
          <p:cNvSpPr/>
          <p:nvPr/>
        </p:nvSpPr>
        <p:spPr>
          <a:xfrm rot="7713402" flipH="1">
            <a:off x="1512867" y="1280113"/>
            <a:ext cx="3267236" cy="4557714"/>
          </a:xfrm>
          <a:prstGeom prst="arc">
            <a:avLst>
              <a:gd name="adj1" fmla="val 14907424"/>
              <a:gd name="adj2" fmla="val 21109133"/>
            </a:avLst>
          </a:prstGeom>
          <a:ln w="44450">
            <a:solidFill>
              <a:srgbClr val="00B0F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Arc 69"/>
          <p:cNvSpPr/>
          <p:nvPr/>
        </p:nvSpPr>
        <p:spPr>
          <a:xfrm rot="19033895" flipH="1">
            <a:off x="534989" y="2700273"/>
            <a:ext cx="3502205" cy="4983232"/>
          </a:xfrm>
          <a:prstGeom prst="arc">
            <a:avLst>
              <a:gd name="adj1" fmla="val 16049406"/>
              <a:gd name="adj2" fmla="val 21109133"/>
            </a:avLst>
          </a:prstGeom>
          <a:ln w="444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778870" y="-1586"/>
            <a:ext cx="10837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37A4"/>
                </a:solidFill>
              </a:rPr>
              <a:t>Dynamic hydrodynamic equation selection</a:t>
            </a:r>
          </a:p>
        </p:txBody>
      </p:sp>
    </p:spTree>
    <p:extLst>
      <p:ext uri="{BB962C8B-B14F-4D97-AF65-F5344CB8AC3E}">
        <p14:creationId xmlns:p14="http://schemas.microsoft.com/office/powerpoint/2010/main" val="42576940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22170" y="975161"/>
            <a:ext cx="3607356" cy="37980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b="1" i="1" dirty="0"/>
              <a:t>CFSv2</a:t>
            </a:r>
            <a:r>
              <a:rPr lang="en-US" dirty="0"/>
              <a:t> Global Atmospheric Model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7291" y="1855221"/>
            <a:ext cx="3662235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i="1" dirty="0"/>
              <a:t>ADCIRC  </a:t>
            </a:r>
            <a:r>
              <a:rPr lang="en-US" b="1" dirty="0"/>
              <a:t>DG VO </a:t>
            </a:r>
            <a:r>
              <a:rPr lang="en-US" dirty="0"/>
              <a:t>2D/3D North Atlantic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1429" y="3950248"/>
            <a:ext cx="3634797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i="1" dirty="0"/>
              <a:t>WAVEWATCH III</a:t>
            </a:r>
            <a:r>
              <a:rPr lang="en-US" dirty="0"/>
              <a:t> Wave Energy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2119" y="4578220"/>
            <a:ext cx="3607357" cy="37980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b="1" i="1" dirty="0"/>
              <a:t>HYCOM</a:t>
            </a:r>
            <a:r>
              <a:rPr lang="en-US" dirty="0"/>
              <a:t> 3D Global Circulation Model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084503" y="1354970"/>
            <a:ext cx="10048" cy="500252"/>
          </a:xfrm>
          <a:prstGeom prst="straightConnector1">
            <a:avLst/>
          </a:prstGeom>
          <a:ln w="41275" cmpd="sng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200952" y="2225491"/>
            <a:ext cx="10048" cy="500252"/>
          </a:xfrm>
          <a:prstGeom prst="straightConnector1">
            <a:avLst/>
          </a:prstGeom>
          <a:ln w="41275" cmpd="sng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3637810" y="2235030"/>
            <a:ext cx="20151" cy="1274576"/>
          </a:xfrm>
          <a:prstGeom prst="straightConnector1">
            <a:avLst/>
          </a:prstGeom>
          <a:ln w="412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78870" y="5216670"/>
            <a:ext cx="3607356" cy="379809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b="1" i="1" dirty="0"/>
              <a:t>CICE</a:t>
            </a:r>
            <a:r>
              <a:rPr lang="en-US" dirty="0"/>
              <a:t> Global Sea Ice Model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7291" y="2224553"/>
            <a:ext cx="3662235" cy="1477328"/>
          </a:xfrm>
          <a:prstGeom prst="rect">
            <a:avLst/>
          </a:prstGeom>
          <a:gradFill flip="none" rotWithShape="1">
            <a:gsLst>
              <a:gs pos="2000">
                <a:schemeClr val="accent6">
                  <a:lumMod val="67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0"/>
            <a:tileRect/>
          </a:gradFill>
        </p:spPr>
        <p:txBody>
          <a:bodyPr wrap="square" rtlCol="0">
            <a:spAutoFit/>
          </a:bodyPr>
          <a:lstStyle/>
          <a:p>
            <a:r>
              <a:rPr lang="en-US" b="1" i="1" dirty="0"/>
              <a:t>2D SWE</a:t>
            </a:r>
          </a:p>
          <a:p>
            <a:r>
              <a:rPr lang="en-US" b="1" i="1" dirty="0"/>
              <a:t>2D SWE + Pressure Poisson Solver</a:t>
            </a:r>
          </a:p>
          <a:p>
            <a:r>
              <a:rPr lang="en-US" b="1" i="1" dirty="0"/>
              <a:t>3D SWE</a:t>
            </a:r>
          </a:p>
          <a:p>
            <a:r>
              <a:rPr lang="en-US" b="1" i="1" dirty="0"/>
              <a:t>2D Kinematic wave model</a:t>
            </a:r>
          </a:p>
          <a:p>
            <a:r>
              <a:rPr lang="en-US" b="1" i="1" dirty="0"/>
              <a:t>2D Dynamic wave model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78870" y="5914979"/>
            <a:ext cx="3607357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i="1" dirty="0"/>
              <a:t>WRF Hydro National Water Model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637810" y="3701881"/>
            <a:ext cx="0" cy="308429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430945" y="122589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295103" y="107517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/>
        </p:nvGrpSpPr>
        <p:grpSpPr>
          <a:xfrm>
            <a:off x="6716102" y="1689863"/>
            <a:ext cx="3864928" cy="1823772"/>
            <a:chOff x="5466303" y="1139445"/>
            <a:chExt cx="3864928" cy="1823772"/>
          </a:xfrm>
        </p:grpSpPr>
        <p:sp>
          <p:nvSpPr>
            <p:cNvPr id="39" name="Isosceles Triangle 38"/>
            <p:cNvSpPr/>
            <p:nvPr/>
          </p:nvSpPr>
          <p:spPr>
            <a:xfrm>
              <a:off x="5466303" y="1738365"/>
              <a:ext cx="1627833" cy="1224852"/>
            </a:xfrm>
            <a:prstGeom prst="triangl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Isosceles Triangle 41"/>
            <p:cNvSpPr/>
            <p:nvPr/>
          </p:nvSpPr>
          <p:spPr>
            <a:xfrm rot="3443067">
              <a:off x="6602032" y="1425803"/>
              <a:ext cx="1492320" cy="1188419"/>
            </a:xfrm>
            <a:prstGeom prst="triangl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Isosceles Triangle 42"/>
            <p:cNvSpPr/>
            <p:nvPr/>
          </p:nvSpPr>
          <p:spPr>
            <a:xfrm rot="20989108">
              <a:off x="7346281" y="1731588"/>
              <a:ext cx="1529619" cy="1105137"/>
            </a:xfrm>
            <a:prstGeom prst="triangle">
              <a:avLst>
                <a:gd name="adj" fmla="val 50823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Isosceles Triangle 43"/>
            <p:cNvSpPr/>
            <p:nvPr/>
          </p:nvSpPr>
          <p:spPr>
            <a:xfrm rot="17052801">
              <a:off x="8038879" y="1229962"/>
              <a:ext cx="1382869" cy="1201835"/>
            </a:xfrm>
            <a:prstGeom prst="triangle">
              <a:avLst>
                <a:gd name="adj" fmla="val 50823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60" name="Straight Arrow Connector 59"/>
          <p:cNvCxnSpPr/>
          <p:nvPr/>
        </p:nvCxnSpPr>
        <p:spPr>
          <a:xfrm>
            <a:off x="2200952" y="3654651"/>
            <a:ext cx="0" cy="308429"/>
          </a:xfrm>
          <a:prstGeom prst="straightConnector1">
            <a:avLst/>
          </a:prstGeom>
          <a:ln w="412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2579159" y="3652951"/>
            <a:ext cx="3389" cy="335297"/>
          </a:xfrm>
          <a:prstGeom prst="straightConnector1">
            <a:avLst/>
          </a:prstGeom>
          <a:ln w="412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5" name="Arc 8194"/>
          <p:cNvSpPr/>
          <p:nvPr/>
        </p:nvSpPr>
        <p:spPr>
          <a:xfrm rot="7713402" flipH="1">
            <a:off x="2739610" y="2494932"/>
            <a:ext cx="2026986" cy="2502356"/>
          </a:xfrm>
          <a:prstGeom prst="arc">
            <a:avLst>
              <a:gd name="adj1" fmla="val 14907424"/>
              <a:gd name="adj2" fmla="val 0"/>
            </a:avLst>
          </a:prstGeom>
          <a:ln w="44450">
            <a:solidFill>
              <a:srgbClr val="FFC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Arc 68"/>
          <p:cNvSpPr/>
          <p:nvPr/>
        </p:nvSpPr>
        <p:spPr>
          <a:xfrm rot="7713402" flipH="1">
            <a:off x="1512867" y="1280113"/>
            <a:ext cx="3267236" cy="4557714"/>
          </a:xfrm>
          <a:prstGeom prst="arc">
            <a:avLst>
              <a:gd name="adj1" fmla="val 14907424"/>
              <a:gd name="adj2" fmla="val 21109133"/>
            </a:avLst>
          </a:prstGeom>
          <a:ln w="44450">
            <a:solidFill>
              <a:srgbClr val="00B0F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Arc 69"/>
          <p:cNvSpPr/>
          <p:nvPr/>
        </p:nvSpPr>
        <p:spPr>
          <a:xfrm rot="19033895" flipH="1">
            <a:off x="534989" y="2700273"/>
            <a:ext cx="3502205" cy="4983232"/>
          </a:xfrm>
          <a:prstGeom prst="arc">
            <a:avLst>
              <a:gd name="adj1" fmla="val 16049406"/>
              <a:gd name="adj2" fmla="val 21109133"/>
            </a:avLst>
          </a:prstGeom>
          <a:ln w="444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778870" y="-1586"/>
            <a:ext cx="10837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37A4"/>
                </a:solidFill>
              </a:rPr>
              <a:t>Dynamic hydrodynamic equation selection</a:t>
            </a:r>
          </a:p>
        </p:txBody>
      </p:sp>
      <p:cxnSp>
        <p:nvCxnSpPr>
          <p:cNvPr id="3" name="Straight Arrow Connector 2"/>
          <p:cNvCxnSpPr>
            <a:stCxn id="39" idx="5"/>
          </p:cNvCxnSpPr>
          <p:nvPr/>
        </p:nvCxnSpPr>
        <p:spPr>
          <a:xfrm flipV="1">
            <a:off x="7936977" y="2725743"/>
            <a:ext cx="51463" cy="175466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43" idx="5"/>
          </p:cNvCxnSpPr>
          <p:nvPr/>
        </p:nvCxnSpPr>
        <p:spPr>
          <a:xfrm flipV="1">
            <a:off x="9743468" y="2599485"/>
            <a:ext cx="86805" cy="166381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43" idx="1"/>
          </p:cNvCxnSpPr>
          <p:nvPr/>
        </p:nvCxnSpPr>
        <p:spPr>
          <a:xfrm>
            <a:off x="8774973" y="2861894"/>
            <a:ext cx="215729" cy="39165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984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22170" y="975161"/>
            <a:ext cx="3607356" cy="37980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b="1" i="1" dirty="0"/>
              <a:t>CFSv2</a:t>
            </a:r>
            <a:r>
              <a:rPr lang="en-US" dirty="0"/>
              <a:t> Global Atmospheric Model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7291" y="1855221"/>
            <a:ext cx="3662235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i="1" dirty="0"/>
              <a:t>ADCIRC  </a:t>
            </a:r>
            <a:r>
              <a:rPr lang="en-US" b="1" dirty="0"/>
              <a:t>DG VO </a:t>
            </a:r>
            <a:r>
              <a:rPr lang="en-US" dirty="0"/>
              <a:t>2D/3D North Atlantic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1429" y="3950248"/>
            <a:ext cx="3634797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i="1" dirty="0"/>
              <a:t>WAVEWATCH III</a:t>
            </a:r>
            <a:r>
              <a:rPr lang="en-US" dirty="0"/>
              <a:t> Wave Energy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2119" y="4578220"/>
            <a:ext cx="3607357" cy="37980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b="1" i="1" dirty="0"/>
              <a:t>HYCOM</a:t>
            </a:r>
            <a:r>
              <a:rPr lang="en-US" dirty="0"/>
              <a:t> 3D Global Circulation Model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084503" y="1354970"/>
            <a:ext cx="10048" cy="500252"/>
          </a:xfrm>
          <a:prstGeom prst="straightConnector1">
            <a:avLst/>
          </a:prstGeom>
          <a:ln w="41275" cmpd="sng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200952" y="2225491"/>
            <a:ext cx="10048" cy="500252"/>
          </a:xfrm>
          <a:prstGeom prst="straightConnector1">
            <a:avLst/>
          </a:prstGeom>
          <a:ln w="41275" cmpd="sng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3637810" y="2235030"/>
            <a:ext cx="20151" cy="1274576"/>
          </a:xfrm>
          <a:prstGeom prst="straightConnector1">
            <a:avLst/>
          </a:prstGeom>
          <a:ln w="412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78870" y="5216670"/>
            <a:ext cx="3607356" cy="379809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b="1" i="1" dirty="0"/>
              <a:t>CICE</a:t>
            </a:r>
            <a:r>
              <a:rPr lang="en-US" dirty="0"/>
              <a:t> Global Sea Ice Model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7291" y="2224553"/>
            <a:ext cx="3662235" cy="1477328"/>
          </a:xfrm>
          <a:prstGeom prst="rect">
            <a:avLst/>
          </a:prstGeom>
          <a:gradFill flip="none" rotWithShape="1">
            <a:gsLst>
              <a:gs pos="2000">
                <a:schemeClr val="accent6">
                  <a:lumMod val="67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0"/>
            <a:tileRect/>
          </a:gradFill>
        </p:spPr>
        <p:txBody>
          <a:bodyPr wrap="square" rtlCol="0">
            <a:spAutoFit/>
          </a:bodyPr>
          <a:lstStyle/>
          <a:p>
            <a:r>
              <a:rPr lang="en-US" b="1" i="1" dirty="0"/>
              <a:t>2D SWE</a:t>
            </a:r>
          </a:p>
          <a:p>
            <a:r>
              <a:rPr lang="en-US" b="1" i="1" dirty="0"/>
              <a:t>2D SWE + Pressure Poisson Solver</a:t>
            </a:r>
          </a:p>
          <a:p>
            <a:r>
              <a:rPr lang="en-US" b="1" i="1" dirty="0"/>
              <a:t>3D SWE</a:t>
            </a:r>
          </a:p>
          <a:p>
            <a:r>
              <a:rPr lang="en-US" b="1" i="1" dirty="0"/>
              <a:t>2D Kinematic wave model</a:t>
            </a:r>
          </a:p>
          <a:p>
            <a:r>
              <a:rPr lang="en-US" b="1" i="1" dirty="0"/>
              <a:t>2D Dynamic wave model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78870" y="5914979"/>
            <a:ext cx="3607357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i="1" dirty="0"/>
              <a:t>WRF Hydro National Water Model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637810" y="3701881"/>
            <a:ext cx="0" cy="308429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430945" y="122589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295103" y="107517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Isosceles Triangle 38"/>
          <p:cNvSpPr/>
          <p:nvPr/>
        </p:nvSpPr>
        <p:spPr>
          <a:xfrm>
            <a:off x="6716102" y="2288783"/>
            <a:ext cx="1627833" cy="1224852"/>
          </a:xfrm>
          <a:prstGeom prst="triangl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Isosceles Triangle 41"/>
          <p:cNvSpPr/>
          <p:nvPr/>
        </p:nvSpPr>
        <p:spPr>
          <a:xfrm rot="3443067">
            <a:off x="7851831" y="1976221"/>
            <a:ext cx="1492320" cy="1188419"/>
          </a:xfrm>
          <a:prstGeom prst="triangl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Isosceles Triangle 42"/>
          <p:cNvSpPr/>
          <p:nvPr/>
        </p:nvSpPr>
        <p:spPr>
          <a:xfrm rot="20989108">
            <a:off x="8596080" y="2282006"/>
            <a:ext cx="1529619" cy="1105137"/>
          </a:xfrm>
          <a:prstGeom prst="triangle">
            <a:avLst>
              <a:gd name="adj" fmla="val 50823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Isosceles Triangle 43"/>
          <p:cNvSpPr/>
          <p:nvPr/>
        </p:nvSpPr>
        <p:spPr>
          <a:xfrm rot="17052801">
            <a:off x="9288678" y="1780380"/>
            <a:ext cx="1382869" cy="1201835"/>
          </a:xfrm>
          <a:prstGeom prst="triangle">
            <a:avLst>
              <a:gd name="adj" fmla="val 50823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0" name="Straight Arrow Connector 59"/>
          <p:cNvCxnSpPr/>
          <p:nvPr/>
        </p:nvCxnSpPr>
        <p:spPr>
          <a:xfrm>
            <a:off x="2200952" y="3654651"/>
            <a:ext cx="0" cy="308429"/>
          </a:xfrm>
          <a:prstGeom prst="straightConnector1">
            <a:avLst/>
          </a:prstGeom>
          <a:ln w="412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2579159" y="3652951"/>
            <a:ext cx="3389" cy="335297"/>
          </a:xfrm>
          <a:prstGeom prst="straightConnector1">
            <a:avLst/>
          </a:prstGeom>
          <a:ln w="412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5" name="Arc 8194"/>
          <p:cNvSpPr/>
          <p:nvPr/>
        </p:nvSpPr>
        <p:spPr>
          <a:xfrm rot="7713402" flipH="1">
            <a:off x="2739610" y="2494932"/>
            <a:ext cx="2026986" cy="2502356"/>
          </a:xfrm>
          <a:prstGeom prst="arc">
            <a:avLst>
              <a:gd name="adj1" fmla="val 14907424"/>
              <a:gd name="adj2" fmla="val 0"/>
            </a:avLst>
          </a:prstGeom>
          <a:ln w="44450">
            <a:solidFill>
              <a:srgbClr val="FFC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Arc 68"/>
          <p:cNvSpPr/>
          <p:nvPr/>
        </p:nvSpPr>
        <p:spPr>
          <a:xfrm rot="7713402" flipH="1">
            <a:off x="1512867" y="1280113"/>
            <a:ext cx="3267236" cy="4557714"/>
          </a:xfrm>
          <a:prstGeom prst="arc">
            <a:avLst>
              <a:gd name="adj1" fmla="val 14907424"/>
              <a:gd name="adj2" fmla="val 21109133"/>
            </a:avLst>
          </a:prstGeom>
          <a:ln w="44450">
            <a:solidFill>
              <a:srgbClr val="00B0F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Arc 69"/>
          <p:cNvSpPr/>
          <p:nvPr/>
        </p:nvSpPr>
        <p:spPr>
          <a:xfrm rot="19033895" flipH="1">
            <a:off x="534989" y="2700273"/>
            <a:ext cx="3502205" cy="4983232"/>
          </a:xfrm>
          <a:prstGeom prst="arc">
            <a:avLst>
              <a:gd name="adj1" fmla="val 16049406"/>
              <a:gd name="adj2" fmla="val 21109133"/>
            </a:avLst>
          </a:prstGeom>
          <a:ln w="444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778870" y="-1586"/>
            <a:ext cx="10837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37A4"/>
                </a:solidFill>
              </a:rPr>
              <a:t>Dynamic hydrodynamic equation selection</a:t>
            </a:r>
          </a:p>
        </p:txBody>
      </p:sp>
      <p:cxnSp>
        <p:nvCxnSpPr>
          <p:cNvPr id="3" name="Straight Arrow Connector 2"/>
          <p:cNvCxnSpPr>
            <a:stCxn id="39" idx="5"/>
          </p:cNvCxnSpPr>
          <p:nvPr/>
        </p:nvCxnSpPr>
        <p:spPr>
          <a:xfrm flipV="1">
            <a:off x="7936977" y="2725743"/>
            <a:ext cx="51463" cy="175466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43" idx="5"/>
          </p:cNvCxnSpPr>
          <p:nvPr/>
        </p:nvCxnSpPr>
        <p:spPr>
          <a:xfrm flipV="1">
            <a:off x="9743468" y="2599485"/>
            <a:ext cx="86805" cy="166381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43" idx="1"/>
          </p:cNvCxnSpPr>
          <p:nvPr/>
        </p:nvCxnSpPr>
        <p:spPr>
          <a:xfrm>
            <a:off x="8774973" y="2861894"/>
            <a:ext cx="215729" cy="39165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099073" y="3694797"/>
            <a:ext cx="92352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i="1" dirty="0"/>
              <a:t>2D SWE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7560834" y="1712341"/>
            <a:ext cx="1626386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i="1" dirty="0"/>
              <a:t> 2D SWE &amp; PPS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8785170" y="3765582"/>
            <a:ext cx="1045103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i="1" dirty="0"/>
              <a:t> 2D DWE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9415026" y="1352936"/>
            <a:ext cx="1064854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i="1" dirty="0"/>
              <a:t> 2D KWE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6336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3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Curved Connector 31"/>
          <p:cNvCxnSpPr>
            <a:stCxn id="24" idx="7"/>
          </p:cNvCxnSpPr>
          <p:nvPr/>
        </p:nvCxnSpPr>
        <p:spPr>
          <a:xfrm rot="16200000" flipH="1">
            <a:off x="3947660" y="4022364"/>
            <a:ext cx="207978" cy="2439072"/>
          </a:xfrm>
          <a:prstGeom prst="curvedConnector4">
            <a:avLst>
              <a:gd name="adj1" fmla="val -35255"/>
              <a:gd name="adj2" fmla="val 53971"/>
            </a:avLst>
          </a:prstGeom>
          <a:ln w="5715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204170" y="748758"/>
            <a:ext cx="11533510" cy="5714025"/>
            <a:chOff x="123783" y="1080353"/>
            <a:chExt cx="11533510" cy="5714025"/>
          </a:xfrm>
        </p:grpSpPr>
        <p:grpSp>
          <p:nvGrpSpPr>
            <p:cNvPr id="21" name="Group 20"/>
            <p:cNvGrpSpPr/>
            <p:nvPr/>
          </p:nvGrpSpPr>
          <p:grpSpPr>
            <a:xfrm>
              <a:off x="2615118" y="2729067"/>
              <a:ext cx="2976847" cy="2332338"/>
              <a:chOff x="2555645" y="3667619"/>
              <a:chExt cx="3022017" cy="2691916"/>
            </a:xfrm>
          </p:grpSpPr>
          <p:pic>
            <p:nvPicPr>
              <p:cNvPr id="8" name="Picture 2" descr="Mesh-Size_SL16v18c3_SELA_0001"/>
              <p:cNvPicPr>
                <a:picLocks noChangeAspect="1" noChangeArrowheads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555645" y="4036951"/>
                <a:ext cx="2984534" cy="23225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2593128" y="3667619"/>
                <a:ext cx="29845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Unstructured grids</a:t>
                </a: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123783" y="1080353"/>
              <a:ext cx="3022450" cy="2188760"/>
              <a:chOff x="182283" y="685069"/>
              <a:chExt cx="3022017" cy="2691822"/>
            </a:xfrm>
          </p:grpSpPr>
          <p:pic>
            <p:nvPicPr>
              <p:cNvPr id="7" name="Picture 2" descr="Grid-Bath_SL16v18c3_SELA_0001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19645" y="1054400"/>
                <a:ext cx="2984655" cy="23224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182283" y="685069"/>
                <a:ext cx="2984534" cy="454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Geophysical systems</a:t>
                </a: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8801668" y="4325659"/>
              <a:ext cx="2855625" cy="2364461"/>
              <a:chOff x="6263941" y="3667619"/>
              <a:chExt cx="3126617" cy="2688757"/>
            </a:xfrm>
          </p:grpSpPr>
          <p:pic>
            <p:nvPicPr>
              <p:cNvPr id="9" name="Picture 8" descr="Gustav_Ele-Wind_SELA_0155"/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263942" y="4036951"/>
                <a:ext cx="3126616" cy="2319425"/>
              </a:xfrm>
              <a:prstGeom prst="rect">
                <a:avLst/>
              </a:prstGeom>
              <a:noFill/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6263941" y="3667619"/>
                <a:ext cx="29845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Ocean Responses</a:t>
                </a: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5111807" y="4311483"/>
              <a:ext cx="3068362" cy="2332131"/>
              <a:chOff x="6141057" y="975703"/>
              <a:chExt cx="3287748" cy="2691615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6193563" y="1310172"/>
                <a:ext cx="3235242" cy="1242310"/>
                <a:chOff x="6459467" y="1509563"/>
                <a:chExt cx="4875075" cy="1666260"/>
              </a:xfrm>
            </p:grpSpPr>
            <p:grpSp>
              <p:nvGrpSpPr>
                <p:cNvPr id="2" name="Group 1"/>
                <p:cNvGrpSpPr/>
                <p:nvPr/>
              </p:nvGrpSpPr>
              <p:grpSpPr>
                <a:xfrm>
                  <a:off x="8237468" y="1509563"/>
                  <a:ext cx="3097074" cy="1666260"/>
                  <a:chOff x="4553578" y="2211475"/>
                  <a:chExt cx="6664100" cy="3753534"/>
                </a:xfrm>
              </p:grpSpPr>
              <p:pic>
                <p:nvPicPr>
                  <p:cNvPr id="12" name="Picture 11" descr="Galerkin_4"/>
                  <p:cNvPicPr>
                    <a:picLocks noChangeAspect="1" noChangeArrowheads="1"/>
                  </p:cNvPicPr>
                  <p:nvPr/>
                </p:nvPicPr>
                <p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553578" y="2211475"/>
                    <a:ext cx="2942492" cy="375353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3" name="Picture 12" descr="seymourcray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8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7496070" y="2211475"/>
                    <a:ext cx="3721608" cy="375285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1" name="Picture 8" descr="Laplace_5"/>
                <p:cNvPicPr>
                  <a:picLocks noChangeAspect="1" noChangeArrowheads="1"/>
                </p:cNvPicPr>
                <p:nvPr/>
              </p:nvPicPr>
              <p:blipFill>
                <a:blip r:embed="rId9" cstate="screen">
                  <a:lum contrast="-6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59467" y="1509563"/>
                  <a:ext cx="1778000" cy="16662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193562" y="2552274"/>
                <a:ext cx="3235243" cy="1115044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6141057" y="975703"/>
                <a:ext cx="2984534" cy="4262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        </a:t>
                </a:r>
                <a:r>
                  <a:rPr lang="en-US" dirty="0" err="1"/>
                  <a:t>Pde’s</a:t>
                </a:r>
                <a:r>
                  <a:rPr lang="en-US" dirty="0"/>
                  <a:t> + FEM + HPC</a:t>
                </a:r>
              </a:p>
            </p:txBody>
          </p:sp>
        </p:grpSp>
        <p:sp>
          <p:nvSpPr>
            <p:cNvPr id="24" name="Oval 23"/>
            <p:cNvSpPr/>
            <p:nvPr/>
          </p:nvSpPr>
          <p:spPr>
            <a:xfrm>
              <a:off x="415967" y="5300278"/>
              <a:ext cx="2736512" cy="115556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Dynamic grids/domains</a:t>
              </a:r>
            </a:p>
            <a:p>
              <a:pPr algn="ctr"/>
              <a:r>
                <a:rPr lang="en-US" dirty="0"/>
                <a:t>HPX &amp; MPI-Zoltan</a:t>
              </a:r>
            </a:p>
          </p:txBody>
        </p:sp>
        <p:cxnSp>
          <p:nvCxnSpPr>
            <p:cNvPr id="33" name="Curved Connector 32"/>
            <p:cNvCxnSpPr/>
            <p:nvPr/>
          </p:nvCxnSpPr>
          <p:spPr>
            <a:xfrm>
              <a:off x="3144427" y="2059677"/>
              <a:ext cx="977576" cy="735066"/>
            </a:xfrm>
            <a:prstGeom prst="curvedConnector2">
              <a:avLst/>
            </a:prstGeom>
            <a:ln w="5715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urved Connector 33"/>
            <p:cNvCxnSpPr/>
            <p:nvPr/>
          </p:nvCxnSpPr>
          <p:spPr>
            <a:xfrm>
              <a:off x="5531539" y="3826122"/>
              <a:ext cx="967543" cy="590167"/>
            </a:xfrm>
            <a:prstGeom prst="curvedConnector2">
              <a:avLst/>
            </a:prstGeom>
            <a:ln w="5715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urved Connector 34"/>
            <p:cNvCxnSpPr/>
            <p:nvPr/>
          </p:nvCxnSpPr>
          <p:spPr>
            <a:xfrm rot="16200000" flipH="1">
              <a:off x="25535" y="3650836"/>
              <a:ext cx="2048581" cy="1267719"/>
            </a:xfrm>
            <a:prstGeom prst="curvedConnector3">
              <a:avLst>
                <a:gd name="adj1" fmla="val 50000"/>
              </a:avLst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64479" y="1857993"/>
              <a:ext cx="1211253" cy="1089039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7858612" y="1863211"/>
              <a:ext cx="3373499" cy="108382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Physics &amp; forcing functions</a:t>
              </a:r>
            </a:p>
            <a:p>
              <a:pPr algn="ctr"/>
              <a:r>
                <a:rPr lang="en-US" dirty="0"/>
                <a:t>Model interfacing and interleafing</a:t>
              </a:r>
            </a:p>
          </p:txBody>
        </p:sp>
        <p:cxnSp>
          <p:nvCxnSpPr>
            <p:cNvPr id="48" name="Curved Connector 47"/>
            <p:cNvCxnSpPr/>
            <p:nvPr/>
          </p:nvCxnSpPr>
          <p:spPr>
            <a:xfrm rot="5400000" flipH="1" flipV="1">
              <a:off x="1812367" y="4422786"/>
              <a:ext cx="955036" cy="766355"/>
            </a:xfrm>
            <a:prstGeom prst="curvedConnector3">
              <a:avLst>
                <a:gd name="adj1" fmla="val 95241"/>
              </a:avLst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8198283" y="5570812"/>
              <a:ext cx="650299" cy="2681"/>
            </a:xfrm>
            <a:prstGeom prst="straightConnector1">
              <a:avLst/>
            </a:prstGeom>
            <a:ln w="6350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urved Connector 57"/>
            <p:cNvCxnSpPr/>
            <p:nvPr/>
          </p:nvCxnSpPr>
          <p:spPr>
            <a:xfrm rot="5400000">
              <a:off x="7314102" y="3106952"/>
              <a:ext cx="1415511" cy="1095672"/>
            </a:xfrm>
            <a:prstGeom prst="curvedConnector3">
              <a:avLst>
                <a:gd name="adj1" fmla="val 50000"/>
              </a:avLst>
            </a:prstGeom>
            <a:ln w="57150" cap="sq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urved Connector 64"/>
            <p:cNvCxnSpPr/>
            <p:nvPr/>
          </p:nvCxnSpPr>
          <p:spPr>
            <a:xfrm rot="16200000" flipH="1">
              <a:off x="9436523" y="3471654"/>
              <a:ext cx="1449221" cy="400012"/>
            </a:xfrm>
            <a:prstGeom prst="curvedConnector3">
              <a:avLst>
                <a:gd name="adj1" fmla="val 50000"/>
              </a:avLst>
            </a:prstGeom>
            <a:ln w="57150" cap="sq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urved Connector 72"/>
            <p:cNvCxnSpPr/>
            <p:nvPr/>
          </p:nvCxnSpPr>
          <p:spPr>
            <a:xfrm rot="10800000">
              <a:off x="5591965" y="3369063"/>
              <a:ext cx="3696658" cy="1127086"/>
            </a:xfrm>
            <a:prstGeom prst="curvedConnector3">
              <a:avLst>
                <a:gd name="adj1" fmla="val 50000"/>
              </a:avLst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urved Connector 95"/>
            <p:cNvCxnSpPr/>
            <p:nvPr/>
          </p:nvCxnSpPr>
          <p:spPr>
            <a:xfrm rot="10800000">
              <a:off x="3144428" y="6029057"/>
              <a:ext cx="5850525" cy="765321"/>
            </a:xfrm>
            <a:prstGeom prst="curvedConnector3">
              <a:avLst>
                <a:gd name="adj1" fmla="val 50000"/>
              </a:avLst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/>
            <p:nvPr/>
          </p:nvCxnSpPr>
          <p:spPr>
            <a:xfrm flipV="1">
              <a:off x="5555042" y="2321600"/>
              <a:ext cx="1109437" cy="857896"/>
            </a:xfrm>
            <a:prstGeom prst="curvedConnector3">
              <a:avLst>
                <a:gd name="adj1" fmla="val 50000"/>
              </a:avLst>
            </a:prstGeom>
            <a:ln w="57150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>
              <a:off x="8174826" y="5899060"/>
              <a:ext cx="650299" cy="2681"/>
            </a:xfrm>
            <a:prstGeom prst="straightConnector1">
              <a:avLst/>
            </a:prstGeom>
            <a:ln w="63500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urved Connector 67"/>
            <p:cNvCxnSpPr/>
            <p:nvPr/>
          </p:nvCxnSpPr>
          <p:spPr>
            <a:xfrm rot="5400000">
              <a:off x="7442834" y="3156109"/>
              <a:ext cx="1542423" cy="1175245"/>
            </a:xfrm>
            <a:prstGeom prst="curvedConnector3">
              <a:avLst>
                <a:gd name="adj1" fmla="val 50000"/>
              </a:avLst>
            </a:prstGeom>
            <a:ln w="57150" cap="sq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urved Connector 69"/>
            <p:cNvCxnSpPr/>
            <p:nvPr/>
          </p:nvCxnSpPr>
          <p:spPr>
            <a:xfrm>
              <a:off x="5662997" y="3622160"/>
              <a:ext cx="977576" cy="735066"/>
            </a:xfrm>
            <a:prstGeom prst="curvedConnector2">
              <a:avLst/>
            </a:prstGeom>
            <a:ln w="57150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240995" y="130494"/>
            <a:ext cx="11833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52581"/>
                </a:solidFill>
              </a:rPr>
              <a:t>Evolution of coastal ocean hydrodynamic models – the future</a:t>
            </a:r>
          </a:p>
        </p:txBody>
      </p:sp>
    </p:spTree>
    <p:extLst>
      <p:ext uri="{BB962C8B-B14F-4D97-AF65-F5344CB8AC3E}">
        <p14:creationId xmlns:p14="http://schemas.microsoft.com/office/powerpoint/2010/main" val="3607059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587" y="659563"/>
            <a:ext cx="11050050" cy="95410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rgbClr val="C00000"/>
                </a:solidFill>
              </a:rPr>
              <a:t>  Understanding coastal sustainability and risk means understanding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rgbClr val="C00000"/>
                </a:solidFill>
              </a:rPr>
              <a:t>   water levels, currents, and wind waves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buNone/>
            </a:pPr>
            <a:endParaRPr lang="en-US" b="1" dirty="0"/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0995" y="130494"/>
            <a:ext cx="11833234" cy="911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52581"/>
                </a:solidFill>
              </a:rPr>
              <a:t>The hydrodynamics of the coastal ocean and floodplain</a:t>
            </a:r>
          </a:p>
          <a:p>
            <a:pPr>
              <a:lnSpc>
                <a:spcPct val="90000"/>
              </a:lnSpc>
            </a:pPr>
            <a:endParaRPr lang="en-US" sz="2800" b="1" dirty="0">
              <a:solidFill>
                <a:srgbClr val="05258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716" y="1491078"/>
            <a:ext cx="3436005" cy="22817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2319" y="3711260"/>
            <a:ext cx="2169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Coastal flooding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7224" y="1491078"/>
            <a:ext cx="3415752" cy="22817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69265" y="3711260"/>
            <a:ext cx="2169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Wave forces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2433" y="1491077"/>
            <a:ext cx="3342076" cy="22343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85017" y="3649884"/>
            <a:ext cx="2169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Sinking deltas</a:t>
            </a:r>
          </a:p>
        </p:txBody>
      </p:sp>
    </p:spTree>
    <p:extLst>
      <p:ext uri="{BB962C8B-B14F-4D97-AF65-F5344CB8AC3E}">
        <p14:creationId xmlns:p14="http://schemas.microsoft.com/office/powerpoint/2010/main" val="241997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587" y="659563"/>
            <a:ext cx="11050050" cy="95410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rgbClr val="C00000"/>
                </a:solidFill>
              </a:rPr>
              <a:t>  Understanding coastal sustainability and risk means understanding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rgbClr val="C00000"/>
                </a:solidFill>
              </a:rPr>
              <a:t>   water levels, currents, and wind waves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buNone/>
            </a:pPr>
            <a:endParaRPr lang="en-US" b="1" dirty="0"/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0995" y="130494"/>
            <a:ext cx="11833234" cy="911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52581"/>
                </a:solidFill>
              </a:rPr>
              <a:t>The hydrodynamics of the coastal ocean and floodplain</a:t>
            </a:r>
          </a:p>
          <a:p>
            <a:pPr>
              <a:lnSpc>
                <a:spcPct val="90000"/>
              </a:lnSpc>
            </a:pPr>
            <a:endParaRPr lang="en-US" sz="2800" b="1" dirty="0">
              <a:solidFill>
                <a:srgbClr val="05258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716" y="1491078"/>
            <a:ext cx="3436005" cy="22817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2319" y="3711260"/>
            <a:ext cx="2169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Coastal flooding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7224" y="1491078"/>
            <a:ext cx="3415752" cy="22817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69265" y="3711260"/>
            <a:ext cx="2169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Wave forces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2433" y="1491077"/>
            <a:ext cx="3342076" cy="22343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85017" y="3649884"/>
            <a:ext cx="2169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Sinking deltas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715" y="4136295"/>
            <a:ext cx="3436005" cy="22821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49227" y="6356974"/>
            <a:ext cx="2549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Wetland degradation</a:t>
            </a:r>
          </a:p>
        </p:txBody>
      </p:sp>
    </p:spTree>
    <p:extLst>
      <p:ext uri="{BB962C8B-B14F-4D97-AF65-F5344CB8AC3E}">
        <p14:creationId xmlns:p14="http://schemas.microsoft.com/office/powerpoint/2010/main" val="1407866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587" y="659563"/>
            <a:ext cx="11050050" cy="95410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rgbClr val="C00000"/>
                </a:solidFill>
              </a:rPr>
              <a:t>  Understanding coastal sustainability and risk means understanding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rgbClr val="C00000"/>
                </a:solidFill>
              </a:rPr>
              <a:t>   water levels, currents, and wind waves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buNone/>
            </a:pPr>
            <a:endParaRPr lang="en-US" b="1" dirty="0"/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0995" y="130494"/>
            <a:ext cx="11833234" cy="911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52581"/>
                </a:solidFill>
              </a:rPr>
              <a:t>The hydrodynamics of the coastal ocean and floodplain</a:t>
            </a:r>
          </a:p>
          <a:p>
            <a:pPr>
              <a:lnSpc>
                <a:spcPct val="90000"/>
              </a:lnSpc>
            </a:pPr>
            <a:endParaRPr lang="en-US" sz="2800" b="1" dirty="0">
              <a:solidFill>
                <a:srgbClr val="05258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716" y="1491078"/>
            <a:ext cx="3436005" cy="22817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2319" y="3711260"/>
            <a:ext cx="2169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Coastal flooding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7224" y="1491078"/>
            <a:ext cx="3415752" cy="22817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69265" y="3711260"/>
            <a:ext cx="2169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Wave forces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2433" y="1491077"/>
            <a:ext cx="3342076" cy="22343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85017" y="3649884"/>
            <a:ext cx="2169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Sinking deltas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715" y="4136295"/>
            <a:ext cx="3436005" cy="22821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49227" y="6356974"/>
            <a:ext cx="2549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Wetland degradation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7224" y="4154025"/>
            <a:ext cx="3415752" cy="227716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90050" y="6412308"/>
            <a:ext cx="2549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Coastal dead zones</a:t>
            </a:r>
          </a:p>
        </p:txBody>
      </p:sp>
    </p:spTree>
    <p:extLst>
      <p:ext uri="{BB962C8B-B14F-4D97-AF65-F5344CB8AC3E}">
        <p14:creationId xmlns:p14="http://schemas.microsoft.com/office/powerpoint/2010/main" val="330500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587" y="659563"/>
            <a:ext cx="11050050" cy="95410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rgbClr val="C00000"/>
                </a:solidFill>
              </a:rPr>
              <a:t>  Understanding coastal sustainability and risk means understanding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rgbClr val="C00000"/>
                </a:solidFill>
              </a:rPr>
              <a:t>   water levels, currents, and wind waves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052581"/>
              </a:solidFill>
            </a:endParaRPr>
          </a:p>
          <a:p>
            <a:pPr marL="0" indent="0">
              <a:buNone/>
            </a:pPr>
            <a:endParaRPr lang="en-US" b="1" dirty="0"/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0995" y="130494"/>
            <a:ext cx="11833234" cy="911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52581"/>
                </a:solidFill>
              </a:rPr>
              <a:t>The hydrodynamics of the coastal ocean and floodplain</a:t>
            </a:r>
          </a:p>
          <a:p>
            <a:pPr>
              <a:lnSpc>
                <a:spcPct val="90000"/>
              </a:lnSpc>
            </a:pPr>
            <a:endParaRPr lang="en-US" sz="2800" b="1" dirty="0">
              <a:solidFill>
                <a:srgbClr val="05258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716" y="1491078"/>
            <a:ext cx="3436005" cy="22817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2319" y="3711260"/>
            <a:ext cx="2169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Coastal flooding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7224" y="1491078"/>
            <a:ext cx="3415752" cy="22817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69265" y="3711260"/>
            <a:ext cx="2169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Wave forces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2433" y="1491077"/>
            <a:ext cx="3342076" cy="22343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85017" y="3649884"/>
            <a:ext cx="2169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Sinking deltas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715" y="4136295"/>
            <a:ext cx="3436005" cy="22821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49227" y="6356974"/>
            <a:ext cx="2549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Wetland degradation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7224" y="4154025"/>
            <a:ext cx="3415752" cy="227716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90050" y="6412308"/>
            <a:ext cx="2549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Coastal dead zones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2433" y="4154025"/>
            <a:ext cx="3342076" cy="231293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551255" y="6391647"/>
            <a:ext cx="2834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Marine larval transport</a:t>
            </a:r>
          </a:p>
        </p:txBody>
      </p:sp>
    </p:spTree>
    <p:extLst>
      <p:ext uri="{BB962C8B-B14F-4D97-AF65-F5344CB8AC3E}">
        <p14:creationId xmlns:p14="http://schemas.microsoft.com/office/powerpoint/2010/main" val="866632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785" y="-2150348"/>
            <a:ext cx="13167360" cy="109004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8870" y="-1586"/>
            <a:ext cx="10757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Processes in the ocean and coastal floodplain  </a:t>
            </a:r>
          </a:p>
        </p:txBody>
      </p:sp>
    </p:spTree>
    <p:extLst>
      <p:ext uri="{BB962C8B-B14F-4D97-AF65-F5344CB8AC3E}">
        <p14:creationId xmlns:p14="http://schemas.microsoft.com/office/powerpoint/2010/main" val="41657883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2316</TotalTime>
  <Words>1891</Words>
  <Application>Microsoft Macintosh PowerPoint</Application>
  <PresentationFormat>Widescreen</PresentationFormat>
  <Paragraphs>520</Paragraphs>
  <Slides>48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ＭＳ Ｐゴシック</vt:lpstr>
      <vt:lpstr>Arial</vt:lpstr>
      <vt:lpstr>Calibri</vt:lpstr>
      <vt:lpstr>Calibri Light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Hurricane Gustav: 2008 / 09 / 01 / 0200 UTC  </vt:lpstr>
      <vt:lpstr>Hurricane Gustav: 2008 / 09 / 01 / 0800 UTC</vt:lpstr>
      <vt:lpstr>Hurricane Gustav: 2008 / 09 / 01 / 1100 UTC</vt:lpstr>
      <vt:lpstr>Hurricane Gustav: 2008 / 09 / 01 / 1400 UTC</vt:lpstr>
      <vt:lpstr>Hurricane Gustav: 2008 / 09 / 01 / 1700 UTC</vt:lpstr>
      <vt:lpstr>Hurricane Gustav: 2008 / 09 / 02 / 0200 UTC  </vt:lpstr>
      <vt:lpstr>PowerPoint Presentation</vt:lpstr>
      <vt:lpstr>PowerPoint Presentation</vt:lpstr>
      <vt:lpstr>PowerPoint Presentation</vt:lpstr>
      <vt:lpstr>Lower energy tides</vt:lpstr>
      <vt:lpstr>Lower energy tides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jjw</dc:creator>
  <cp:lastModifiedBy>Rafael Ferreira Da Silva</cp:lastModifiedBy>
  <cp:revision>105</cp:revision>
  <dcterms:created xsi:type="dcterms:W3CDTF">2018-04-23T22:11:55Z</dcterms:created>
  <dcterms:modified xsi:type="dcterms:W3CDTF">2018-05-09T14:56:18Z</dcterms:modified>
</cp:coreProperties>
</file>